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74" r:id="rId2"/>
  </p:sldMasterIdLst>
  <p:notesMasterIdLst>
    <p:notesMasterId r:id="rId28"/>
  </p:notesMasterIdLst>
  <p:sldIdLst>
    <p:sldId id="256" r:id="rId3"/>
    <p:sldId id="351" r:id="rId4"/>
    <p:sldId id="427" r:id="rId5"/>
    <p:sldId id="428" r:id="rId6"/>
    <p:sldId id="423" r:id="rId7"/>
    <p:sldId id="424" r:id="rId8"/>
    <p:sldId id="442" r:id="rId9"/>
    <p:sldId id="416" r:id="rId10"/>
    <p:sldId id="375" r:id="rId11"/>
    <p:sldId id="376" r:id="rId12"/>
    <p:sldId id="377" r:id="rId13"/>
    <p:sldId id="378" r:id="rId14"/>
    <p:sldId id="379" r:id="rId15"/>
    <p:sldId id="380" r:id="rId16"/>
    <p:sldId id="381" r:id="rId17"/>
    <p:sldId id="382" r:id="rId18"/>
    <p:sldId id="430" r:id="rId19"/>
    <p:sldId id="406" r:id="rId20"/>
    <p:sldId id="448" r:id="rId21"/>
    <p:sldId id="452" r:id="rId22"/>
    <p:sldId id="453" r:id="rId23"/>
    <p:sldId id="454" r:id="rId24"/>
    <p:sldId id="447" r:id="rId25"/>
    <p:sldId id="450" r:id="rId26"/>
    <p:sldId id="451" r:id="rId27"/>
  </p:sldIdLst>
  <p:sldSz cx="9144000" cy="6858000" type="screen4x3"/>
  <p:notesSz cx="6858000" cy="9144000"/>
  <p:defaultTextStyle>
    <a:defPPr>
      <a:defRPr lang="nl-NL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F9C35"/>
    <a:srgbClr val="99FF66"/>
    <a:srgbClr val="FFFFFF"/>
    <a:srgbClr val="34B233"/>
    <a:srgbClr val="000000"/>
    <a:srgbClr val="292929"/>
    <a:srgbClr val="D5D2CA"/>
    <a:srgbClr val="005172"/>
    <a:srgbClr val="6AAD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E8034E78-7F5D-4C2E-B375-FC64B27BC917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Stijl, gemiddeld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Stijl, gemiddeld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Stijl, gemiddeld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38B1855-1B75-4FBE-930C-398BA8C253C6}" styleName="Stijl, thema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8034E78-7F5D-4C2E-B375-FC64B27BC917}" styleName="Stijl, donker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F5AB1C69-6EDB-4FF4-983F-18BD219EF322}" styleName="Stijl, gemiddeld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202B0CA-FC54-4496-8BCA-5EF66A818D29}" styleName="Stijl, donker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18603FDC-E32A-4AB5-989C-0864C3EAD2B8}" styleName="Stijl, thema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B344D84-9AFB-497E-A393-DC336BA19D2E}" styleName="Stijl, gemiddeld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5BE263C-DBD7-4A20-BB59-AAB30ACAA65A}" styleName="Stijl, gemiddeld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E25E649-3F16-4E02-A733-19D2CDBF48F0}" styleName="Stijl, gemiddeld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Stijl, gemiddeld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B9631B5-78F2-41C9-869B-9F39066F8104}" styleName="Stijl, gemiddeld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Stijl, gemiddeld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Stijl, gemiddeld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A107856-5554-42FB-B03E-39F5DBC370BA}" styleName="Stijl, gemiddeld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7E9639D4-E3E2-4D34-9284-5A2195B3D0D7}" styleName="Stijl, lich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4972" autoAdjust="0"/>
  </p:normalViewPr>
  <p:slideViewPr>
    <p:cSldViewPr snapToGrid="0" showGuides="1">
      <p:cViewPr varScale="1">
        <p:scale>
          <a:sx n="96" d="100"/>
          <a:sy n="96" d="100"/>
        </p:scale>
        <p:origin x="-1968" y="-102"/>
      </p:cViewPr>
      <p:guideLst>
        <p:guide orient="horz" pos="1219"/>
        <p:guide orient="horz" pos="147"/>
        <p:guide orient="horz"/>
        <p:guide orient="horz" pos="3756"/>
        <p:guide pos="339"/>
        <p:guide pos="5633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6" d="100"/>
          <a:sy n="86" d="100"/>
        </p:scale>
        <p:origin x="-3750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emf"/><Relationship Id="rId1" Type="http://schemas.openxmlformats.org/officeDocument/2006/relationships/image" Target="../media/image28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EFC83C-B988-4A9E-9713-F559C31F4362}" type="datetimeFigureOut">
              <a:rPr lang="nl-NL" smtClean="0"/>
              <a:t>20-4-2017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D45D2F-C69D-4D90-B22B-9B2DC58DBD5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541219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Say who we</a:t>
            </a:r>
            <a:r>
              <a:rPr lang="en-GB" baseline="0" dirty="0" smtClean="0"/>
              <a:t> are, from Wageningen, me postdoc, Gerard </a:t>
            </a:r>
            <a:r>
              <a:rPr lang="en-GB" baseline="0" dirty="0" err="1" smtClean="0"/>
              <a:t>proffessor</a:t>
            </a:r>
            <a:endParaRPr lang="en-GB" baseline="0" dirty="0" smtClean="0"/>
          </a:p>
          <a:p>
            <a:r>
              <a:rPr lang="en-GB" baseline="0" dirty="0" smtClean="0"/>
              <a:t>Explain QUICS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D45D2F-C69D-4D90-B22B-9B2DC58DBD55}" type="slidenum">
              <a:rPr lang="nl-NL" smtClean="0"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268582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D45D2F-C69D-4D90-B22B-9B2DC58DBD55}" type="slidenum">
              <a:rPr lang="nl-NL" smtClean="0"/>
              <a:t>13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0852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D45D2F-C69D-4D90-B22B-9B2DC58DBD55}" type="slidenum">
              <a:rPr lang="nl-NL" smtClean="0"/>
              <a:t>14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875796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D45D2F-C69D-4D90-B22B-9B2DC58DBD55}" type="slidenum">
              <a:rPr lang="nl-NL" smtClean="0"/>
              <a:t>15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37476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D45D2F-C69D-4D90-B22B-9B2DC58DBD55}" type="slidenum">
              <a:rPr lang="nl-NL" smtClean="0"/>
              <a:t>16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169502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D45D2F-C69D-4D90-B22B-9B2DC58DBD55}" type="slidenum">
              <a:rPr lang="nl-NL" smtClean="0"/>
              <a:t>18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601299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 a part of the QUICS project a new tool for uncertainty propagation analysis is developed as a</a:t>
            </a:r>
            <a:r>
              <a:rPr lang="en-GB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package in R. The Package focuses, but is not limited to, spatial uncertainty analysis.</a:t>
            </a:r>
          </a:p>
          <a:p>
            <a:r>
              <a:rPr lang="en-GB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is </a:t>
            </a:r>
            <a:r>
              <a:rPr lang="en-GB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becasue</a:t>
            </a:r>
            <a:r>
              <a:rPr lang="en-GB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environmental variables vary in space. Like rainfall, soil type, or other environmental quality indicators, for example soil pH.</a:t>
            </a:r>
            <a:endParaRPr lang="en-GB" dirty="0" smtClean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D45D2F-C69D-4D90-B22B-9B2DC58DBD55}" type="slidenum">
              <a:rPr lang="nl-NL" smtClean="0"/>
              <a:t>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800699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space variation is often displayed by a mean of maps created using various interpolation techniques, for example kriging from point observations</a:t>
            </a:r>
            <a:r>
              <a:rPr lang="en-GB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or deriving maps from other maps (like DEM and slope)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thus naturally encumbered with interpolation errors. The patterns of uncertainty in space are important because the impacts of correlated error may differ substantially from those associated with random error. </a:t>
            </a:r>
            <a:endParaRPr lang="en-GB" dirty="0" smtClean="0"/>
          </a:p>
          <a:p>
            <a:endParaRPr lang="en-GB" dirty="0" smtClean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D45D2F-C69D-4D90-B22B-9B2DC58DBD55}" type="slidenum">
              <a:rPr lang="nl-NL" smtClean="0"/>
              <a:t>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913614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D45D2F-C69D-4D90-B22B-9B2DC58DBD55}" type="slidenum">
              <a:rPr lang="nl-NL" smtClean="0"/>
              <a:t>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970913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  <a:tabLst>
                <a:tab pos="265113" algn="l"/>
              </a:tabLst>
            </a:pPr>
            <a:r>
              <a:rPr lang="pl-PL" sz="1200" dirty="0" smtClean="0">
                <a:solidFill>
                  <a:srgbClr val="6600CC"/>
                </a:solidFill>
              </a:rPr>
              <a:t>Identify uncertainty model</a:t>
            </a:r>
          </a:p>
          <a:p>
            <a:pPr marL="171450" indent="-171450">
              <a:spcBef>
                <a:spcPts val="0"/>
              </a:spcBef>
              <a:buFont typeface="Arial" panose="020B0604020202020204" pitchFamily="34" charset="0"/>
              <a:buChar char="•"/>
              <a:tabLst>
                <a:tab pos="265113" algn="l"/>
              </a:tabLst>
            </a:pPr>
            <a:r>
              <a:rPr lang="en-GB" sz="1200" dirty="0" smtClean="0">
                <a:solidFill>
                  <a:srgbClr val="6600CC"/>
                </a:solidFill>
              </a:rPr>
              <a:t>Measurement error </a:t>
            </a:r>
            <a:r>
              <a:rPr lang="en-GB" sz="1200" dirty="0" smtClean="0"/>
              <a:t>from instrument and lab specifications, or by taking replicates (always let laboratories analyse duplicates, without telling them!)</a:t>
            </a:r>
          </a:p>
          <a:p>
            <a:pPr marL="171450" indent="-171450">
              <a:spcBef>
                <a:spcPts val="0"/>
              </a:spcBef>
              <a:buFont typeface="Arial" panose="020B0604020202020204" pitchFamily="34" charset="0"/>
              <a:buChar char="•"/>
              <a:tabLst>
                <a:tab pos="265113" algn="l"/>
              </a:tabLst>
            </a:pPr>
            <a:r>
              <a:rPr lang="en-GB" sz="1200" dirty="0" smtClean="0">
                <a:solidFill>
                  <a:srgbClr val="6600CC"/>
                </a:solidFill>
              </a:rPr>
              <a:t>Sampling error </a:t>
            </a:r>
            <a:r>
              <a:rPr lang="en-GB" sz="1200" dirty="0" smtClean="0"/>
              <a:t>using sampling theory from statistics (e.g. standard error of the mean, confidence intervals)</a:t>
            </a:r>
          </a:p>
          <a:p>
            <a:pPr marL="171450" indent="-171450">
              <a:spcBef>
                <a:spcPts val="0"/>
              </a:spcBef>
              <a:buFont typeface="Arial" panose="020B0604020202020204" pitchFamily="34" charset="0"/>
              <a:buChar char="•"/>
              <a:tabLst>
                <a:tab pos="265113" algn="l"/>
              </a:tabLst>
            </a:pPr>
            <a:r>
              <a:rPr lang="en-GB" sz="1200" dirty="0" smtClean="0"/>
              <a:t>Use of </a:t>
            </a:r>
            <a:r>
              <a:rPr lang="en-GB" sz="1200" dirty="0" smtClean="0">
                <a:solidFill>
                  <a:srgbClr val="6600CC"/>
                </a:solidFill>
              </a:rPr>
              <a:t>ground truth </a:t>
            </a:r>
            <a:r>
              <a:rPr lang="en-GB" sz="1200" dirty="0" smtClean="0"/>
              <a:t>verification data (e.g. control points)</a:t>
            </a:r>
          </a:p>
          <a:p>
            <a:pPr marL="171450" indent="-171450">
              <a:spcBef>
                <a:spcPts val="0"/>
              </a:spcBef>
              <a:buFont typeface="Arial" panose="020B0604020202020204" pitchFamily="34" charset="0"/>
              <a:buChar char="•"/>
              <a:tabLst>
                <a:tab pos="265113" algn="l"/>
              </a:tabLst>
            </a:pPr>
            <a:r>
              <a:rPr lang="en-GB" sz="1200" dirty="0" smtClean="0">
                <a:solidFill>
                  <a:srgbClr val="6600CC"/>
                </a:solidFill>
              </a:rPr>
              <a:t>Interpolation error </a:t>
            </a:r>
            <a:r>
              <a:rPr lang="en-GB" sz="1200" dirty="0" smtClean="0"/>
              <a:t>using geostatistics (kriging)</a:t>
            </a:r>
          </a:p>
          <a:p>
            <a:pPr marL="171450" indent="-171450">
              <a:spcBef>
                <a:spcPts val="0"/>
              </a:spcBef>
              <a:buFont typeface="Arial" panose="020B0604020202020204" pitchFamily="34" charset="0"/>
              <a:buChar char="•"/>
              <a:tabLst>
                <a:tab pos="265113" algn="l"/>
              </a:tabLst>
            </a:pPr>
            <a:r>
              <a:rPr lang="en-GB" sz="1200" dirty="0" smtClean="0"/>
              <a:t>Errors in transfer functions such as </a:t>
            </a:r>
            <a:r>
              <a:rPr lang="en-GB" sz="1200" dirty="0" smtClean="0">
                <a:solidFill>
                  <a:srgbClr val="6600CC"/>
                </a:solidFill>
              </a:rPr>
              <a:t>regression</a:t>
            </a:r>
            <a:r>
              <a:rPr lang="en-GB" sz="1200" dirty="0" smtClean="0"/>
              <a:t>: R-square</a:t>
            </a:r>
          </a:p>
          <a:p>
            <a:pPr marL="171450" indent="-171450">
              <a:spcBef>
                <a:spcPts val="0"/>
              </a:spcBef>
              <a:buFont typeface="Arial" panose="020B0604020202020204" pitchFamily="34" charset="0"/>
              <a:buChar char="•"/>
              <a:tabLst>
                <a:tab pos="265113" algn="l"/>
              </a:tabLst>
            </a:pPr>
            <a:r>
              <a:rPr lang="en-GB" sz="1200" dirty="0" smtClean="0">
                <a:solidFill>
                  <a:srgbClr val="6600CC"/>
                </a:solidFill>
              </a:rPr>
              <a:t>Classification error </a:t>
            </a:r>
            <a:r>
              <a:rPr lang="en-GB" sz="1200" dirty="0" smtClean="0"/>
              <a:t>using multivariate statistics (e.g. maximum likelihood classification remote sensing imagery)</a:t>
            </a:r>
          </a:p>
          <a:p>
            <a:pPr marL="171450" indent="-171450">
              <a:spcBef>
                <a:spcPts val="0"/>
              </a:spcBef>
              <a:buFont typeface="Arial" panose="020B0604020202020204" pitchFamily="34" charset="0"/>
              <a:buChar char="•"/>
              <a:tabLst>
                <a:tab pos="265113" algn="l"/>
              </a:tabLst>
            </a:pPr>
            <a:r>
              <a:rPr lang="en-GB" sz="1200" dirty="0" smtClean="0">
                <a:solidFill>
                  <a:srgbClr val="6600CC"/>
                </a:solidFill>
              </a:rPr>
              <a:t>Expert judgement </a:t>
            </a:r>
            <a:r>
              <a:rPr lang="en-GB" sz="1200" dirty="0" smtClean="0">
                <a:solidFill>
                  <a:schemeClr val="tx1"/>
                </a:solidFill>
              </a:rPr>
              <a:t>or </a:t>
            </a:r>
            <a:r>
              <a:rPr lang="en-GB" sz="1200" dirty="0" smtClean="0">
                <a:solidFill>
                  <a:srgbClr val="6600CC"/>
                </a:solidFill>
              </a:rPr>
              <a:t>Expert elicitation </a:t>
            </a:r>
            <a:r>
              <a:rPr lang="en-GB" sz="1200" dirty="0" smtClean="0"/>
              <a:t>(last resort?)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D45D2F-C69D-4D90-B22B-9B2DC58DBD55}" type="slidenum">
              <a:rPr lang="nl-NL" smtClean="0"/>
              <a:t>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194356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D45D2F-C69D-4D90-B22B-9B2DC58DBD55}" type="slidenum">
              <a:rPr lang="nl-NL" smtClean="0"/>
              <a:t>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046104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D45D2F-C69D-4D90-B22B-9B2DC58DBD55}" type="slidenum">
              <a:rPr lang="nl-NL" smtClean="0"/>
              <a:t>10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593642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D45D2F-C69D-4D90-B22B-9B2DC58DBD55}" type="slidenum">
              <a:rPr lang="nl-NL" smtClean="0"/>
              <a:t>11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875701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D45D2F-C69D-4D90-B22B-9B2DC58DBD55}" type="slidenum">
              <a:rPr lang="nl-NL" smtClean="0"/>
              <a:t>12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85215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91643" y="230188"/>
            <a:ext cx="8442796" cy="839787"/>
          </a:xfrm>
        </p:spPr>
        <p:txBody>
          <a:bodyPr/>
          <a:lstStyle/>
          <a:p>
            <a:r>
              <a:rPr lang="en-GB" dirty="0" err="1" smtClean="0"/>
              <a:t>Klik</a:t>
            </a:r>
            <a:r>
              <a:rPr lang="en-GB" dirty="0" smtClean="0"/>
              <a:t> om de </a:t>
            </a:r>
            <a:r>
              <a:rPr lang="en-GB" dirty="0" err="1" smtClean="0"/>
              <a:t>stijl</a:t>
            </a:r>
            <a:r>
              <a:rPr lang="en-GB" dirty="0" smtClean="0"/>
              <a:t> te </a:t>
            </a:r>
            <a:r>
              <a:rPr lang="en-GB" dirty="0" err="1" smtClean="0"/>
              <a:t>bewerken</a:t>
            </a:r>
            <a:endParaRPr lang="en-GB" dirty="0"/>
          </a:p>
        </p:txBody>
      </p:sp>
      <p:sp>
        <p:nvSpPr>
          <p:cNvPr id="3" name="Tijdelijke aanduiding voor afbeelding 2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476508" y="3307559"/>
            <a:ext cx="2647950" cy="264795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Klik op het pictogram als u een afbeelding wilt toevoegen</a:t>
            </a:r>
            <a:endParaRPr kumimoji="0" lang="nl-NL" sz="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" name="Tijdelijke aanduiding voor afbeelding 24"/>
          <p:cNvSpPr>
            <a:spLocks noGrp="1" noChangeAspect="1"/>
          </p:cNvSpPr>
          <p:nvPr>
            <p:ph type="pic" sz="quarter" idx="19"/>
          </p:nvPr>
        </p:nvSpPr>
        <p:spPr bwMode="auto">
          <a:xfrm>
            <a:off x="6308818" y="3307559"/>
            <a:ext cx="2647950" cy="2647950"/>
          </a:xfrm>
          <a:prstGeom prst="ellipse">
            <a:avLst/>
          </a:prstGeom>
          <a:solidFill>
            <a:srgbClr val="D5D2C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Klik op het pictogram als u een afbeelding wilt toevoegen</a:t>
            </a:r>
            <a:endParaRPr kumimoji="0" lang="nl-NL" sz="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Tijdelijke aanduiding voor afbeelding 24"/>
          <p:cNvSpPr>
            <a:spLocks noGrp="1" noChangeAspect="1"/>
          </p:cNvSpPr>
          <p:nvPr>
            <p:ph type="pic" sz="quarter" idx="16"/>
          </p:nvPr>
        </p:nvSpPr>
        <p:spPr bwMode="auto">
          <a:xfrm>
            <a:off x="4714655" y="3307559"/>
            <a:ext cx="2647950" cy="2647950"/>
          </a:xfrm>
          <a:prstGeom prst="ellipse">
            <a:avLst/>
          </a:prstGeom>
          <a:solidFill>
            <a:schemeClr val="accent3"/>
          </a:solidFill>
          <a:ln>
            <a:noFill/>
          </a:ln>
          <a:extLst/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Klik op het pictogram als u een afbeelding wilt toevoegen</a:t>
            </a:r>
            <a:endParaRPr kumimoji="0" lang="nl-NL" sz="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" name="Tijdelijke aanduiding voor afbeelding 24"/>
          <p:cNvSpPr>
            <a:spLocks noGrp="1" noChangeAspect="1"/>
          </p:cNvSpPr>
          <p:nvPr>
            <p:ph type="pic" sz="quarter" idx="15"/>
          </p:nvPr>
        </p:nvSpPr>
        <p:spPr bwMode="auto">
          <a:xfrm>
            <a:off x="3120492" y="3307559"/>
            <a:ext cx="2647950" cy="2647950"/>
          </a:xfrm>
          <a:prstGeom prst="ellipse">
            <a:avLst/>
          </a:prstGeom>
          <a:solidFill>
            <a:srgbClr val="D5D2CA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Klik op het pictogram als u een afbeelding wilt toevoegen</a:t>
            </a:r>
            <a:endParaRPr kumimoji="0" lang="nl-NL" sz="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" name="Tijdelijke aanduiding voor tekst 4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485775" y="1616400"/>
            <a:ext cx="8447088" cy="371475"/>
          </a:xfrm>
          <a:prstGeom prst="rect">
            <a:avLst/>
          </a:prstGeom>
          <a:noFill/>
          <a:ln>
            <a:noFill/>
          </a:ln>
          <a:extLst/>
        </p:spPr>
        <p:txBody>
          <a:bodyPr lIns="36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Ondertitel</a:t>
            </a:r>
            <a:endParaRPr kumimoji="0" lang="en-GB" sz="18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478633" y="2262386"/>
            <a:ext cx="8447087" cy="371475"/>
          </a:xfrm>
          <a:prstGeom prst="rect">
            <a:avLst/>
          </a:prstGeom>
          <a:noFill/>
          <a:ln>
            <a:noFill/>
          </a:ln>
          <a:extLst/>
        </p:spPr>
        <p:txBody>
          <a:bodyPr lIns="36000" rIns="90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Datum, </a:t>
            </a:r>
            <a:r>
              <a:rPr kumimoji="0" lang="en-GB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Auteursnaam</a:t>
            </a:r>
            <a:endParaRPr kumimoji="0" lang="en-GB" sz="18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2398339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ox with rectangula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91638" y="230188"/>
            <a:ext cx="3276000" cy="1353086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 err="1" smtClean="0"/>
              <a:t>Klik</a:t>
            </a:r>
            <a:r>
              <a:rPr lang="en-GB" dirty="0" smtClean="0"/>
              <a:t> om de </a:t>
            </a:r>
            <a:r>
              <a:rPr lang="en-GB" dirty="0" err="1" smtClean="0"/>
              <a:t>stijl</a:t>
            </a:r>
            <a:r>
              <a:rPr lang="en-GB" dirty="0" smtClean="0"/>
              <a:t> te </a:t>
            </a:r>
            <a:r>
              <a:rPr lang="en-GB" dirty="0" err="1" smtClean="0"/>
              <a:t>bewerken</a:t>
            </a:r>
            <a:endParaRPr lang="en-GB" dirty="0"/>
          </a:p>
        </p:txBody>
      </p:sp>
      <p:sp>
        <p:nvSpPr>
          <p:cNvPr id="3" name="Tijdelijke aanduiding voor afbeelding 24"/>
          <p:cNvSpPr>
            <a:spLocks noGrp="1" noChangeAspect="1"/>
          </p:cNvSpPr>
          <p:nvPr>
            <p:ph type="pic" sz="quarter" idx="16"/>
          </p:nvPr>
        </p:nvSpPr>
        <p:spPr>
          <a:xfrm>
            <a:off x="3900006" y="226800"/>
            <a:ext cx="5040000" cy="5735850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noProof="0" smtClean="0"/>
              <a:t>Klik op het pictogram als u een afbeelding wilt toevoegen</a:t>
            </a:r>
            <a:endParaRPr lang="nl-NL" noProof="0" dirty="0"/>
          </a:p>
        </p:txBody>
      </p:sp>
      <p:sp>
        <p:nvSpPr>
          <p:cNvPr id="4" name="Tijdelijke aanduiding voor tekst 4"/>
          <p:cNvSpPr>
            <a:spLocks noGrp="1"/>
          </p:cNvSpPr>
          <p:nvPr>
            <p:ph type="body" sz="quarter" idx="17"/>
          </p:nvPr>
        </p:nvSpPr>
        <p:spPr>
          <a:xfrm>
            <a:off x="495302" y="1840012"/>
            <a:ext cx="3276600" cy="4122638"/>
          </a:xfrm>
        </p:spPr>
        <p:txBody>
          <a:bodyPr lIns="36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 err="1" smtClean="0"/>
              <a:t>Klik</a:t>
            </a:r>
            <a:r>
              <a:rPr lang="en-GB" dirty="0" smtClean="0"/>
              <a:t> om de </a:t>
            </a:r>
            <a:r>
              <a:rPr lang="en-GB" dirty="0" err="1" smtClean="0"/>
              <a:t>modelstijlen</a:t>
            </a:r>
            <a:r>
              <a:rPr lang="en-GB" dirty="0" smtClean="0"/>
              <a:t> te </a:t>
            </a:r>
            <a:r>
              <a:rPr lang="en-GB" dirty="0" err="1" smtClean="0"/>
              <a:t>bewerken</a:t>
            </a:r>
            <a:endParaRPr lang="en-GB" dirty="0" smtClean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algn="r">
              <a:lnSpc>
                <a:spcPts val="1200"/>
              </a:lnSpc>
            </a:pPr>
            <a:fld id="{F25965E0-7062-474C-8671-DB3A3CE669B0}" type="slidenum">
              <a:rPr lang="en-GB" smtClean="0"/>
              <a:pPr algn="r">
                <a:lnSpc>
                  <a:spcPts val="1200"/>
                </a:lnSpc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072349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 with tex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91642" y="230187"/>
            <a:ext cx="8442796" cy="838800"/>
          </a:xfrm>
        </p:spPr>
        <p:txBody>
          <a:bodyPr/>
          <a:lstStyle/>
          <a:p>
            <a:r>
              <a:rPr lang="en-GB" dirty="0" err="1" smtClean="0"/>
              <a:t>Klik</a:t>
            </a:r>
            <a:r>
              <a:rPr lang="en-GB" dirty="0" smtClean="0"/>
              <a:t> om de </a:t>
            </a:r>
            <a:r>
              <a:rPr lang="en-GB" dirty="0" err="1" smtClean="0"/>
              <a:t>stijl</a:t>
            </a:r>
            <a:r>
              <a:rPr lang="en-GB" dirty="0" smtClean="0"/>
              <a:t> te </a:t>
            </a:r>
            <a:r>
              <a:rPr lang="en-GB" dirty="0" err="1" smtClean="0"/>
              <a:t>bewerken</a:t>
            </a:r>
            <a:endParaRPr lang="en-GB" dirty="0"/>
          </a:p>
        </p:txBody>
      </p:sp>
      <p:sp>
        <p:nvSpPr>
          <p:cNvPr id="3" name="Tijdelijke aanduiding voor afbeelding 24"/>
          <p:cNvSpPr>
            <a:spLocks noGrp="1" noChangeAspect="1"/>
          </p:cNvSpPr>
          <p:nvPr>
            <p:ph type="pic" sz="quarter" idx="16"/>
          </p:nvPr>
        </p:nvSpPr>
        <p:spPr>
          <a:xfrm>
            <a:off x="537619" y="1933314"/>
            <a:ext cx="2639660" cy="2628000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noProof="0" dirty="0" smtClean="0"/>
              <a:t>Klik op het pictogram als u een afbeelding wilt toevoegen</a:t>
            </a:r>
            <a:endParaRPr lang="nl-NL" noProof="0" dirty="0"/>
          </a:p>
        </p:txBody>
      </p:sp>
      <p:sp>
        <p:nvSpPr>
          <p:cNvPr id="4" name="Tijdelijke aanduiding voor afbeelding 24"/>
          <p:cNvSpPr>
            <a:spLocks noGrp="1" noChangeAspect="1"/>
          </p:cNvSpPr>
          <p:nvPr>
            <p:ph type="pic" sz="quarter" idx="17"/>
          </p:nvPr>
        </p:nvSpPr>
        <p:spPr>
          <a:xfrm>
            <a:off x="3418212" y="1933314"/>
            <a:ext cx="2639660" cy="2628000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noProof="0" smtClean="0"/>
              <a:t>Klik op het pictogram als u een afbeelding wilt toevoegen</a:t>
            </a:r>
            <a:endParaRPr lang="nl-NL" noProof="0" dirty="0"/>
          </a:p>
        </p:txBody>
      </p:sp>
      <p:sp>
        <p:nvSpPr>
          <p:cNvPr id="5" name="Tijdelijke aanduiding voor afbeelding 24"/>
          <p:cNvSpPr>
            <a:spLocks noGrp="1" noChangeAspect="1"/>
          </p:cNvSpPr>
          <p:nvPr>
            <p:ph type="pic" sz="quarter" idx="18"/>
          </p:nvPr>
        </p:nvSpPr>
        <p:spPr>
          <a:xfrm>
            <a:off x="6298805" y="1933314"/>
            <a:ext cx="2639660" cy="2628000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noProof="0" smtClean="0"/>
              <a:t>Klik op het pictogram als u een afbeelding wilt toevoegen</a:t>
            </a:r>
            <a:endParaRPr lang="nl-NL" noProof="0" dirty="0"/>
          </a:p>
        </p:txBody>
      </p:sp>
      <p:sp>
        <p:nvSpPr>
          <p:cNvPr id="7" name="Tijdelijke aanduiding voor tekst 6"/>
          <p:cNvSpPr>
            <a:spLocks noGrp="1"/>
          </p:cNvSpPr>
          <p:nvPr>
            <p:ph type="body" sz="quarter" idx="19"/>
          </p:nvPr>
        </p:nvSpPr>
        <p:spPr>
          <a:xfrm>
            <a:off x="490538" y="4610101"/>
            <a:ext cx="2752725" cy="360000"/>
          </a:xfrm>
        </p:spPr>
        <p:txBody>
          <a:bodyPr wrap="none" lIns="36000" rIns="0"/>
          <a:lstStyle>
            <a:lvl1pPr marL="0" indent="0">
              <a:buFontTx/>
              <a:buNone/>
              <a:defRPr sz="1800">
                <a:solidFill>
                  <a:schemeClr val="tx1"/>
                </a:solidFill>
              </a:defRPr>
            </a:lvl1pPr>
            <a:lvl2pPr marL="696913" indent="0">
              <a:buFontTx/>
              <a:buNone/>
              <a:defRPr sz="1800"/>
            </a:lvl2pPr>
            <a:lvl3pPr marL="1560512" indent="0">
              <a:buFontTx/>
              <a:buNone/>
              <a:defRPr sz="1800"/>
            </a:lvl3pPr>
            <a:lvl4pPr marL="2332037" indent="0">
              <a:buFontTx/>
              <a:buNone/>
              <a:defRPr sz="1800"/>
            </a:lvl4pPr>
            <a:lvl5pPr marL="3052763" indent="0">
              <a:buFontTx/>
              <a:buNone/>
              <a:defRPr sz="1800"/>
            </a:lvl5pPr>
          </a:lstStyle>
          <a:p>
            <a:pPr lvl="0"/>
            <a:r>
              <a:rPr lang="en-GB" dirty="0" err="1" smtClean="0"/>
              <a:t>Klik</a:t>
            </a:r>
            <a:r>
              <a:rPr lang="en-GB" dirty="0" smtClean="0"/>
              <a:t> om de </a:t>
            </a:r>
            <a:r>
              <a:rPr lang="en-GB" dirty="0" err="1" smtClean="0"/>
              <a:t>modelstijl</a:t>
            </a:r>
            <a:endParaRPr lang="en-GB" dirty="0"/>
          </a:p>
        </p:txBody>
      </p:sp>
      <p:sp>
        <p:nvSpPr>
          <p:cNvPr id="8" name="Tijdelijke aanduiding voor tekst 6"/>
          <p:cNvSpPr>
            <a:spLocks noGrp="1"/>
          </p:cNvSpPr>
          <p:nvPr>
            <p:ph type="body" sz="quarter" idx="20"/>
          </p:nvPr>
        </p:nvSpPr>
        <p:spPr>
          <a:xfrm>
            <a:off x="3366170" y="4610101"/>
            <a:ext cx="2752725" cy="360000"/>
          </a:xfrm>
        </p:spPr>
        <p:txBody>
          <a:bodyPr wrap="none" lIns="36000" rIns="0"/>
          <a:lstStyle>
            <a:lvl1pPr marL="0" indent="0">
              <a:buFontTx/>
              <a:buNone/>
              <a:defRPr sz="1800">
                <a:solidFill>
                  <a:schemeClr val="tx1"/>
                </a:solidFill>
              </a:defRPr>
            </a:lvl1pPr>
            <a:lvl2pPr marL="696913" indent="0">
              <a:buFontTx/>
              <a:buNone/>
              <a:defRPr sz="1800"/>
            </a:lvl2pPr>
            <a:lvl3pPr marL="1560512" indent="0">
              <a:buFontTx/>
              <a:buNone/>
              <a:defRPr sz="1800"/>
            </a:lvl3pPr>
            <a:lvl4pPr marL="2332037" indent="0">
              <a:buFontTx/>
              <a:buNone/>
              <a:defRPr sz="1800"/>
            </a:lvl4pPr>
            <a:lvl5pPr marL="3052763" indent="0">
              <a:buFontTx/>
              <a:buNone/>
              <a:defRPr sz="1800"/>
            </a:lvl5pPr>
          </a:lstStyle>
          <a:p>
            <a:pPr lvl="0"/>
            <a:r>
              <a:rPr lang="en-GB" dirty="0" err="1" smtClean="0"/>
              <a:t>Klik</a:t>
            </a:r>
            <a:r>
              <a:rPr lang="en-GB" dirty="0" smtClean="0"/>
              <a:t> om de </a:t>
            </a:r>
            <a:r>
              <a:rPr lang="en-GB" dirty="0" err="1" smtClean="0"/>
              <a:t>modelstijl</a:t>
            </a:r>
            <a:endParaRPr lang="en-GB" dirty="0"/>
          </a:p>
        </p:txBody>
      </p:sp>
      <p:sp>
        <p:nvSpPr>
          <p:cNvPr id="9" name="Tijdelijke aanduiding voor tekst 6"/>
          <p:cNvSpPr>
            <a:spLocks noGrp="1"/>
          </p:cNvSpPr>
          <p:nvPr>
            <p:ph type="body" sz="quarter" idx="21"/>
          </p:nvPr>
        </p:nvSpPr>
        <p:spPr>
          <a:xfrm>
            <a:off x="6241802" y="4610101"/>
            <a:ext cx="2752725" cy="360000"/>
          </a:xfrm>
        </p:spPr>
        <p:txBody>
          <a:bodyPr wrap="none" lIns="36000" rIns="0"/>
          <a:lstStyle>
            <a:lvl1pPr marL="0" indent="0">
              <a:buFontTx/>
              <a:buNone/>
              <a:defRPr sz="1800">
                <a:solidFill>
                  <a:schemeClr val="tx1"/>
                </a:solidFill>
              </a:defRPr>
            </a:lvl1pPr>
            <a:lvl2pPr marL="696913" indent="0">
              <a:buFontTx/>
              <a:buNone/>
              <a:defRPr sz="1800"/>
            </a:lvl2pPr>
            <a:lvl3pPr marL="1560512" indent="0">
              <a:buFontTx/>
              <a:buNone/>
              <a:defRPr sz="1800"/>
            </a:lvl3pPr>
            <a:lvl4pPr marL="2332037" indent="0">
              <a:buFontTx/>
              <a:buNone/>
              <a:defRPr sz="1800"/>
            </a:lvl4pPr>
            <a:lvl5pPr marL="3052763" indent="0">
              <a:buFontTx/>
              <a:buNone/>
              <a:defRPr sz="1800"/>
            </a:lvl5pPr>
          </a:lstStyle>
          <a:p>
            <a:pPr lvl="0"/>
            <a:r>
              <a:rPr lang="en-GB" dirty="0" err="1" smtClean="0"/>
              <a:t>Klik</a:t>
            </a:r>
            <a:r>
              <a:rPr lang="en-GB" dirty="0" smtClean="0"/>
              <a:t> om de </a:t>
            </a:r>
            <a:r>
              <a:rPr lang="en-GB" dirty="0" err="1" smtClean="0"/>
              <a:t>modelstijl</a:t>
            </a:r>
            <a:endParaRPr lang="en-GB" dirty="0"/>
          </a:p>
        </p:txBody>
      </p:sp>
      <p:sp>
        <p:nvSpPr>
          <p:cNvPr id="10" name="Tijdelijke aanduiding voor tekst 6"/>
          <p:cNvSpPr>
            <a:spLocks noGrp="1"/>
          </p:cNvSpPr>
          <p:nvPr>
            <p:ph type="body" sz="quarter" idx="22"/>
          </p:nvPr>
        </p:nvSpPr>
        <p:spPr>
          <a:xfrm>
            <a:off x="490538" y="4985219"/>
            <a:ext cx="2752725" cy="360000"/>
          </a:xfrm>
        </p:spPr>
        <p:txBody>
          <a:bodyPr wrap="square" lIns="36000" rIns="0"/>
          <a:lstStyle>
            <a:lvl1pPr marL="0" indent="0">
              <a:buFontTx/>
              <a:buNone/>
              <a:defRPr sz="1800">
                <a:solidFill>
                  <a:schemeClr val="bg2"/>
                </a:solidFill>
              </a:defRPr>
            </a:lvl1pPr>
            <a:lvl2pPr marL="696913" indent="0">
              <a:buFontTx/>
              <a:buNone/>
              <a:defRPr sz="1800"/>
            </a:lvl2pPr>
            <a:lvl3pPr marL="1560512" indent="0">
              <a:buFontTx/>
              <a:buNone/>
              <a:defRPr sz="1800"/>
            </a:lvl3pPr>
            <a:lvl4pPr marL="2332037" indent="0">
              <a:buFontTx/>
              <a:buNone/>
              <a:defRPr sz="1800"/>
            </a:lvl4pPr>
            <a:lvl5pPr marL="3052763" indent="0">
              <a:buFontTx/>
              <a:buNone/>
              <a:defRPr sz="1800"/>
            </a:lvl5pPr>
          </a:lstStyle>
          <a:p>
            <a:pPr lvl="0"/>
            <a:r>
              <a:rPr lang="en-GB" dirty="0" err="1" smtClean="0"/>
              <a:t>Klik</a:t>
            </a:r>
            <a:r>
              <a:rPr lang="en-GB" dirty="0" smtClean="0"/>
              <a:t> om de </a:t>
            </a:r>
            <a:r>
              <a:rPr lang="en-GB" dirty="0" err="1" smtClean="0"/>
              <a:t>modelstijl</a:t>
            </a:r>
            <a:endParaRPr lang="en-GB" dirty="0"/>
          </a:p>
        </p:txBody>
      </p:sp>
      <p:sp>
        <p:nvSpPr>
          <p:cNvPr id="11" name="Tijdelijke aanduiding voor tekst 6"/>
          <p:cNvSpPr>
            <a:spLocks noGrp="1"/>
          </p:cNvSpPr>
          <p:nvPr>
            <p:ph type="body" sz="quarter" idx="23"/>
          </p:nvPr>
        </p:nvSpPr>
        <p:spPr>
          <a:xfrm>
            <a:off x="3365675" y="4985219"/>
            <a:ext cx="2752725" cy="360000"/>
          </a:xfrm>
        </p:spPr>
        <p:txBody>
          <a:bodyPr wrap="square" lIns="36000" rIns="0"/>
          <a:lstStyle>
            <a:lvl1pPr marL="0" indent="0">
              <a:buFontTx/>
              <a:buNone/>
              <a:defRPr sz="1800">
                <a:solidFill>
                  <a:schemeClr val="bg2"/>
                </a:solidFill>
              </a:defRPr>
            </a:lvl1pPr>
            <a:lvl2pPr marL="696913" indent="0">
              <a:buFontTx/>
              <a:buNone/>
              <a:defRPr sz="1800"/>
            </a:lvl2pPr>
            <a:lvl3pPr marL="1560512" indent="0">
              <a:buFontTx/>
              <a:buNone/>
              <a:defRPr sz="1800"/>
            </a:lvl3pPr>
            <a:lvl4pPr marL="2332037" indent="0">
              <a:buFontTx/>
              <a:buNone/>
              <a:defRPr sz="1800"/>
            </a:lvl4pPr>
            <a:lvl5pPr marL="3052763" indent="0">
              <a:buFontTx/>
              <a:buNone/>
              <a:defRPr sz="1800"/>
            </a:lvl5pPr>
          </a:lstStyle>
          <a:p>
            <a:pPr lvl="0"/>
            <a:r>
              <a:rPr lang="en-GB" dirty="0" err="1" smtClean="0"/>
              <a:t>Klik</a:t>
            </a:r>
            <a:r>
              <a:rPr lang="en-GB" dirty="0" smtClean="0"/>
              <a:t> om de </a:t>
            </a:r>
            <a:r>
              <a:rPr lang="en-GB" dirty="0" err="1" smtClean="0"/>
              <a:t>modelstijl</a:t>
            </a:r>
            <a:endParaRPr lang="en-GB" dirty="0"/>
          </a:p>
        </p:txBody>
      </p:sp>
      <p:sp>
        <p:nvSpPr>
          <p:cNvPr id="12" name="Tijdelijke aanduiding voor tekst 6"/>
          <p:cNvSpPr>
            <a:spLocks noGrp="1"/>
          </p:cNvSpPr>
          <p:nvPr>
            <p:ph type="body" sz="quarter" idx="24"/>
          </p:nvPr>
        </p:nvSpPr>
        <p:spPr>
          <a:xfrm>
            <a:off x="6241802" y="4985219"/>
            <a:ext cx="2752725" cy="360000"/>
          </a:xfrm>
        </p:spPr>
        <p:txBody>
          <a:bodyPr wrap="square" lIns="36000" rIns="0"/>
          <a:lstStyle>
            <a:lvl1pPr marL="0" indent="0">
              <a:buFontTx/>
              <a:buNone/>
              <a:defRPr sz="1800">
                <a:solidFill>
                  <a:schemeClr val="bg2"/>
                </a:solidFill>
              </a:defRPr>
            </a:lvl1pPr>
            <a:lvl2pPr marL="696913" indent="0">
              <a:buFontTx/>
              <a:buNone/>
              <a:defRPr sz="1800"/>
            </a:lvl2pPr>
            <a:lvl3pPr marL="1560512" indent="0">
              <a:buFontTx/>
              <a:buNone/>
              <a:defRPr sz="1800"/>
            </a:lvl3pPr>
            <a:lvl4pPr marL="2332037" indent="0">
              <a:buFontTx/>
              <a:buNone/>
              <a:defRPr sz="1800"/>
            </a:lvl4pPr>
            <a:lvl5pPr marL="3052763" indent="0">
              <a:buFontTx/>
              <a:buNone/>
              <a:defRPr sz="1800"/>
            </a:lvl5pPr>
          </a:lstStyle>
          <a:p>
            <a:pPr lvl="0"/>
            <a:r>
              <a:rPr lang="en-GB" dirty="0" err="1" smtClean="0"/>
              <a:t>Klik</a:t>
            </a:r>
            <a:r>
              <a:rPr lang="en-GB" dirty="0" smtClean="0"/>
              <a:t> om de </a:t>
            </a:r>
            <a:r>
              <a:rPr lang="en-GB" dirty="0" err="1" smtClean="0"/>
              <a:t>modelstijl</a:t>
            </a:r>
            <a:endParaRPr lang="en-GB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 algn="r">
              <a:lnSpc>
                <a:spcPts val="1200"/>
              </a:lnSpc>
            </a:pPr>
            <a:fld id="{F25965E0-7062-474C-8671-DB3A3CE669B0}" type="slidenum">
              <a:rPr lang="en-GB" smtClean="0"/>
              <a:pPr algn="r">
                <a:lnSpc>
                  <a:spcPts val="1200"/>
                </a:lnSpc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910310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 with 2 squar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91642" y="230187"/>
            <a:ext cx="8442796" cy="838800"/>
          </a:xfrm>
        </p:spPr>
        <p:txBody>
          <a:bodyPr/>
          <a:lstStyle/>
          <a:p>
            <a:r>
              <a:rPr lang="en-GB" dirty="0" err="1" smtClean="0"/>
              <a:t>Klik</a:t>
            </a:r>
            <a:r>
              <a:rPr lang="en-GB" dirty="0" smtClean="0"/>
              <a:t> om de </a:t>
            </a:r>
            <a:r>
              <a:rPr lang="en-GB" dirty="0" err="1" smtClean="0"/>
              <a:t>stijl</a:t>
            </a:r>
            <a:r>
              <a:rPr lang="en-GB" dirty="0" smtClean="0"/>
              <a:t> te </a:t>
            </a:r>
            <a:r>
              <a:rPr lang="en-GB" dirty="0" err="1" smtClean="0"/>
              <a:t>bewerken</a:t>
            </a:r>
            <a:endParaRPr lang="en-GB" dirty="0"/>
          </a:p>
        </p:txBody>
      </p:sp>
      <p:sp>
        <p:nvSpPr>
          <p:cNvPr id="3" name="Tijdelijke aanduiding voor afbeelding 24"/>
          <p:cNvSpPr>
            <a:spLocks noGrp="1" noChangeAspect="1"/>
          </p:cNvSpPr>
          <p:nvPr>
            <p:ph type="pic" sz="quarter" idx="16"/>
          </p:nvPr>
        </p:nvSpPr>
        <p:spPr>
          <a:xfrm>
            <a:off x="536399" y="1929600"/>
            <a:ext cx="4104000" cy="4027383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noProof="0" smtClean="0"/>
              <a:t>Klik op het pictogram als u een afbeelding wilt toevoegen</a:t>
            </a:r>
            <a:endParaRPr lang="nl-NL" noProof="0" dirty="0"/>
          </a:p>
        </p:txBody>
      </p:sp>
      <p:sp>
        <p:nvSpPr>
          <p:cNvPr id="5" name="Tijdelijke aanduiding voor afbeelding 24"/>
          <p:cNvSpPr>
            <a:spLocks noGrp="1" noChangeAspect="1"/>
          </p:cNvSpPr>
          <p:nvPr>
            <p:ph type="pic" sz="quarter" idx="17"/>
          </p:nvPr>
        </p:nvSpPr>
        <p:spPr>
          <a:xfrm>
            <a:off x="4826161" y="1929600"/>
            <a:ext cx="4104000" cy="4033050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noProof="0" smtClean="0"/>
              <a:t>Klik op het pictogram als u een afbeelding wilt toevoegen</a:t>
            </a:r>
            <a:endParaRPr lang="nl-NL" noProof="0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algn="r">
              <a:lnSpc>
                <a:spcPts val="1200"/>
              </a:lnSpc>
            </a:pPr>
            <a:fld id="{F25965E0-7062-474C-8671-DB3A3CE669B0}" type="slidenum">
              <a:rPr lang="en-GB" smtClean="0"/>
              <a:pPr algn="r">
                <a:lnSpc>
                  <a:spcPts val="1200"/>
                </a:lnSpc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326276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24"/>
          <p:cNvSpPr>
            <a:spLocks noGrp="1" noChangeAspect="1"/>
          </p:cNvSpPr>
          <p:nvPr>
            <p:ph type="pic" sz="quarter" idx="16"/>
          </p:nvPr>
        </p:nvSpPr>
        <p:spPr>
          <a:xfrm>
            <a:off x="536400" y="1402557"/>
            <a:ext cx="8402400" cy="4552950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noProof="0" smtClean="0"/>
              <a:t>Klik op het pictogram als u een afbeelding wilt toevoegen</a:t>
            </a:r>
            <a:endParaRPr lang="nl-NL" noProof="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91642" y="230187"/>
            <a:ext cx="8442796" cy="838800"/>
          </a:xfrm>
        </p:spPr>
        <p:txBody>
          <a:bodyPr/>
          <a:lstStyle/>
          <a:p>
            <a:r>
              <a:rPr lang="en-GB" dirty="0" err="1" smtClean="0"/>
              <a:t>Klik</a:t>
            </a:r>
            <a:r>
              <a:rPr lang="en-GB" dirty="0" smtClean="0"/>
              <a:t> om de </a:t>
            </a:r>
            <a:r>
              <a:rPr lang="en-GB" dirty="0" err="1" smtClean="0"/>
              <a:t>stijl</a:t>
            </a:r>
            <a:r>
              <a:rPr lang="en-GB" dirty="0" smtClean="0"/>
              <a:t> te </a:t>
            </a:r>
            <a:r>
              <a:rPr lang="en-GB" dirty="0" err="1" smtClean="0"/>
              <a:t>bewerken</a:t>
            </a:r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lnSpc>
                <a:spcPts val="1200"/>
              </a:lnSpc>
            </a:pPr>
            <a:fld id="{F25965E0-7062-474C-8671-DB3A3CE669B0}" type="slidenum">
              <a:rPr lang="en-GB" smtClean="0"/>
              <a:pPr algn="r">
                <a:lnSpc>
                  <a:spcPts val="1200"/>
                </a:lnSpc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780158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rectangula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24"/>
          <p:cNvSpPr>
            <a:spLocks noGrp="1"/>
          </p:cNvSpPr>
          <p:nvPr>
            <p:ph type="pic" sz="quarter" idx="16"/>
          </p:nvPr>
        </p:nvSpPr>
        <p:spPr>
          <a:xfrm>
            <a:off x="536400" y="233362"/>
            <a:ext cx="4011352" cy="5720400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noProof="0" smtClean="0"/>
              <a:t>Klik op het pictogram als u een afbeelding wilt toevoegen</a:t>
            </a:r>
            <a:endParaRPr lang="nl-NL" noProof="0" dirty="0"/>
          </a:p>
        </p:txBody>
      </p:sp>
      <p:sp>
        <p:nvSpPr>
          <p:cNvPr id="4" name="Tijdelijke aanduiding voor afbeelding 24"/>
          <p:cNvSpPr>
            <a:spLocks noGrp="1"/>
          </p:cNvSpPr>
          <p:nvPr>
            <p:ph type="pic" sz="quarter" idx="17"/>
          </p:nvPr>
        </p:nvSpPr>
        <p:spPr>
          <a:xfrm>
            <a:off x="4827265" y="233362"/>
            <a:ext cx="4104000" cy="5719559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noProof="0" smtClean="0"/>
              <a:t>Klik op het pictogram als u een afbeelding wilt toevoegen</a:t>
            </a:r>
            <a:endParaRPr lang="nl-NL" noProof="0" dirty="0"/>
          </a:p>
        </p:txBody>
      </p:sp>
      <p:sp>
        <p:nvSpPr>
          <p:cNvPr id="2" name="Tijdelijke aanduiding voor dianummer 1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algn="r">
              <a:lnSpc>
                <a:spcPts val="1200"/>
              </a:lnSpc>
            </a:pPr>
            <a:fld id="{F25965E0-7062-474C-8671-DB3A3CE669B0}" type="slidenum">
              <a:rPr lang="en-GB" smtClean="0"/>
              <a:pPr algn="r">
                <a:lnSpc>
                  <a:spcPts val="1200"/>
                </a:lnSpc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044709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 beeldvull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24"/>
          <p:cNvSpPr>
            <a:spLocks noGrp="1" noChangeAspect="1"/>
          </p:cNvSpPr>
          <p:nvPr>
            <p:ph type="pic" sz="quarter" idx="16"/>
          </p:nvPr>
        </p:nvSpPr>
        <p:spPr bwMode="gray">
          <a:xfrm>
            <a:off x="0" y="0"/>
            <a:ext cx="9143999" cy="6858000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noProof="0" smtClean="0"/>
              <a:t>Klik op het pictogram als u een afbeelding wilt toevoegen</a:t>
            </a:r>
            <a:endParaRPr lang="nl-NL" noProof="0" dirty="0"/>
          </a:p>
        </p:txBody>
      </p:sp>
      <p:sp>
        <p:nvSpPr>
          <p:cNvPr id="4" name="Titel 1"/>
          <p:cNvSpPr>
            <a:spLocks noGrp="1"/>
          </p:cNvSpPr>
          <p:nvPr>
            <p:ph type="title"/>
          </p:nvPr>
        </p:nvSpPr>
        <p:spPr bwMode="white">
          <a:xfrm>
            <a:off x="491642" y="230188"/>
            <a:ext cx="8442796" cy="840125"/>
          </a:xfrm>
          <a:noFill/>
          <a:ln>
            <a:gradFill>
              <a:gsLst>
                <a:gs pos="0">
                  <a:schemeClr val="bg1"/>
                </a:gs>
                <a:gs pos="1000">
                  <a:schemeClr val="bg1">
                    <a:alpha val="0"/>
                  </a:schemeClr>
                </a:gs>
                <a:gs pos="99000">
                  <a:srgbClr val="FFFFFF">
                    <a:alpha val="0"/>
                  </a:srgbClr>
                </a:gs>
                <a:gs pos="100000">
                  <a:schemeClr val="bg1"/>
                </a:gs>
              </a:gsLst>
              <a:lin ang="5400000" scaled="0"/>
            </a:gradFill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 err="1" smtClean="0"/>
              <a:t>Klik</a:t>
            </a:r>
            <a:r>
              <a:rPr lang="en-GB" dirty="0" smtClean="0"/>
              <a:t> om de </a:t>
            </a:r>
            <a:r>
              <a:rPr lang="en-GB" dirty="0" err="1" smtClean="0"/>
              <a:t>stijl</a:t>
            </a:r>
            <a:r>
              <a:rPr lang="en-GB" dirty="0" smtClean="0"/>
              <a:t> te </a:t>
            </a:r>
            <a:r>
              <a:rPr lang="en-GB" dirty="0" err="1" smtClean="0"/>
              <a:t>bewerken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266283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>
              <a:lnSpc>
                <a:spcPts val="1200"/>
              </a:lnSpc>
            </a:pPr>
            <a:fld id="{F25965E0-7062-474C-8671-DB3A3CE669B0}" type="slidenum">
              <a:rPr lang="en-GB" smtClean="0"/>
              <a:pPr algn="r">
                <a:lnSpc>
                  <a:spcPts val="1200"/>
                </a:lnSpc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015829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91642" y="230188"/>
            <a:ext cx="8442796" cy="840125"/>
          </a:xfrm>
        </p:spPr>
        <p:txBody>
          <a:bodyPr/>
          <a:lstStyle/>
          <a:p>
            <a:r>
              <a:rPr lang="en-GB" dirty="0" err="1" smtClean="0"/>
              <a:t>Klik</a:t>
            </a:r>
            <a:r>
              <a:rPr lang="en-GB" dirty="0" smtClean="0"/>
              <a:t> om de </a:t>
            </a:r>
            <a:r>
              <a:rPr lang="en-GB" dirty="0" err="1" smtClean="0"/>
              <a:t>stijl</a:t>
            </a:r>
            <a:r>
              <a:rPr lang="en-GB" dirty="0" smtClean="0"/>
              <a:t> te </a:t>
            </a:r>
            <a:r>
              <a:rPr lang="en-GB" dirty="0" err="1" smtClean="0"/>
              <a:t>bewerken</a:t>
            </a:r>
            <a:endParaRPr lang="en-GB" dirty="0"/>
          </a:p>
        </p:txBody>
      </p:sp>
      <p:sp>
        <p:nvSpPr>
          <p:cNvPr id="3" name="Tijdelijke aanduiding voor grafiek 5"/>
          <p:cNvSpPr>
            <a:spLocks noGrp="1"/>
          </p:cNvSpPr>
          <p:nvPr>
            <p:ph type="chart" sz="quarter" idx="17"/>
          </p:nvPr>
        </p:nvSpPr>
        <p:spPr>
          <a:xfrm>
            <a:off x="437321" y="1752600"/>
            <a:ext cx="8601903" cy="4314825"/>
          </a:xfrm>
          <a:noFill/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algn="r">
              <a:lnSpc>
                <a:spcPts val="1200"/>
              </a:lnSpc>
            </a:pPr>
            <a:fld id="{F25965E0-7062-474C-8671-DB3A3CE669B0}" type="slidenum">
              <a:rPr lang="en-GB" smtClean="0"/>
              <a:pPr algn="r">
                <a:lnSpc>
                  <a:spcPts val="1200"/>
                </a:lnSpc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613773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93200" y="230187"/>
            <a:ext cx="8442796" cy="8388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 err="1" smtClean="0"/>
              <a:t>Klik</a:t>
            </a:r>
            <a:r>
              <a:rPr lang="en-GB" dirty="0" smtClean="0"/>
              <a:t> om de </a:t>
            </a:r>
            <a:r>
              <a:rPr lang="en-GB" dirty="0" err="1" smtClean="0"/>
              <a:t>stijl</a:t>
            </a:r>
            <a:r>
              <a:rPr lang="en-GB" dirty="0" smtClean="0"/>
              <a:t> te </a:t>
            </a:r>
            <a:r>
              <a:rPr lang="en-GB" dirty="0" err="1" smtClean="0"/>
              <a:t>bewerken</a:t>
            </a:r>
            <a:endParaRPr lang="en-GB" dirty="0"/>
          </a:p>
        </p:txBody>
      </p:sp>
      <p:sp>
        <p:nvSpPr>
          <p:cNvPr id="5" name="Tijdelijke aanduiding voor tabel 4"/>
          <p:cNvSpPr>
            <a:spLocks noGrp="1"/>
          </p:cNvSpPr>
          <p:nvPr>
            <p:ph type="tbl" sz="quarter" idx="10"/>
          </p:nvPr>
        </p:nvSpPr>
        <p:spPr>
          <a:xfrm>
            <a:off x="538163" y="1933575"/>
            <a:ext cx="8398089" cy="40284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>
              <a:lnSpc>
                <a:spcPts val="1200"/>
              </a:lnSpc>
            </a:pPr>
            <a:fld id="{F25965E0-7062-474C-8671-DB3A3CE669B0}" type="slidenum">
              <a:rPr lang="en-GB" smtClean="0"/>
              <a:pPr algn="r">
                <a:lnSpc>
                  <a:spcPts val="1200"/>
                </a:lnSpc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693371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pic>
        <p:nvPicPr>
          <p:cNvPr id="1026" name="Picture 2" descr="D:\GH_EU projects\EU QUICS\workshops and meetings\2015-06 training event Luxembourg June\Training Session 2\lecture\QUICS_Logo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9921" y="6092118"/>
            <a:ext cx="1546790" cy="674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13477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91642" y="230188"/>
            <a:ext cx="8442796" cy="839787"/>
          </a:xfrm>
        </p:spPr>
        <p:txBody>
          <a:bodyPr/>
          <a:lstStyle/>
          <a:p>
            <a:r>
              <a:rPr lang="en-GB" dirty="0" err="1" smtClean="0"/>
              <a:t>Klik</a:t>
            </a:r>
            <a:r>
              <a:rPr lang="en-GB" dirty="0" smtClean="0"/>
              <a:t> om de </a:t>
            </a:r>
            <a:r>
              <a:rPr lang="en-GB" dirty="0" err="1" smtClean="0"/>
              <a:t>stijl</a:t>
            </a:r>
            <a:r>
              <a:rPr lang="en-GB" dirty="0" smtClean="0"/>
              <a:t> te </a:t>
            </a:r>
            <a:r>
              <a:rPr lang="en-GB" dirty="0" err="1" smtClean="0"/>
              <a:t>bewerken</a:t>
            </a:r>
            <a:endParaRPr lang="en-GB" dirty="0"/>
          </a:p>
        </p:txBody>
      </p:sp>
      <p:sp>
        <p:nvSpPr>
          <p:cNvPr id="3" name="Tijdelijke aanduiding voor tekst 6"/>
          <p:cNvSpPr>
            <a:spLocks noGrp="1"/>
          </p:cNvSpPr>
          <p:nvPr>
            <p:ph type="body" sz="quarter" idx="10"/>
          </p:nvPr>
        </p:nvSpPr>
        <p:spPr>
          <a:xfrm>
            <a:off x="421200" y="1835249"/>
            <a:ext cx="8521188" cy="4089600"/>
          </a:xfrm>
        </p:spPr>
        <p:txBody>
          <a:bodyPr/>
          <a:lstStyle>
            <a:lvl2pPr>
              <a:buClr>
                <a:schemeClr val="bg2"/>
              </a:buClr>
              <a:defRPr/>
            </a:lvl2pPr>
          </a:lstStyle>
          <a:p>
            <a:pPr lvl="0"/>
            <a:r>
              <a:rPr lang="en-GB" dirty="0" err="1" smtClean="0"/>
              <a:t>Klik</a:t>
            </a:r>
            <a:r>
              <a:rPr lang="en-GB" dirty="0" smtClean="0"/>
              <a:t> om de </a:t>
            </a:r>
            <a:r>
              <a:rPr lang="en-GB" dirty="0" err="1" smtClean="0"/>
              <a:t>modelstijlen</a:t>
            </a:r>
            <a:r>
              <a:rPr lang="en-GB" dirty="0" smtClean="0"/>
              <a:t> te </a:t>
            </a:r>
            <a:r>
              <a:rPr lang="en-GB" dirty="0" err="1" smtClean="0"/>
              <a:t>bewerken</a:t>
            </a:r>
            <a:endParaRPr lang="en-GB" dirty="0" smtClean="0"/>
          </a:p>
          <a:p>
            <a:pPr lvl="1"/>
            <a:r>
              <a:rPr lang="en-GB" dirty="0" err="1" smtClean="0"/>
              <a:t>Tweede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 smtClean="0"/>
          </a:p>
          <a:p>
            <a:pPr lvl="2"/>
            <a:r>
              <a:rPr lang="en-GB" dirty="0" err="1" smtClean="0"/>
              <a:t>Derde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 smtClean="0"/>
          </a:p>
          <a:p>
            <a:pPr lvl="3"/>
            <a:r>
              <a:rPr lang="en-GB" dirty="0" err="1" smtClean="0"/>
              <a:t>Vierde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 smtClean="0"/>
          </a:p>
          <a:p>
            <a:pPr lvl="4"/>
            <a:r>
              <a:rPr lang="en-GB" dirty="0" err="1" smtClean="0"/>
              <a:t>Vijfde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>
              <a:lnSpc>
                <a:spcPts val="1200"/>
              </a:lnSpc>
            </a:pPr>
            <a:fld id="{F25965E0-7062-474C-8671-DB3A3CE669B0}" type="slidenum">
              <a:rPr lang="en-GB" smtClean="0"/>
              <a:pPr algn="r">
                <a:lnSpc>
                  <a:spcPts val="1200"/>
                </a:lnSpc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033010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with circl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93200" y="230188"/>
            <a:ext cx="3276000" cy="1353086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 err="1" smtClean="0"/>
              <a:t>Klik</a:t>
            </a:r>
            <a:r>
              <a:rPr lang="en-GB" dirty="0" smtClean="0"/>
              <a:t> om de </a:t>
            </a:r>
            <a:r>
              <a:rPr lang="en-GB" dirty="0" err="1" smtClean="0"/>
              <a:t>stijl</a:t>
            </a:r>
            <a:r>
              <a:rPr lang="en-GB" dirty="0" smtClean="0"/>
              <a:t> te </a:t>
            </a:r>
            <a:r>
              <a:rPr lang="en-GB" dirty="0" err="1" smtClean="0"/>
              <a:t>bewerken</a:t>
            </a:r>
            <a:endParaRPr lang="en-GB" dirty="0"/>
          </a:p>
        </p:txBody>
      </p:sp>
      <p:sp>
        <p:nvSpPr>
          <p:cNvPr id="7" name="Tijdelijke aanduiding voor afbeelding 24"/>
          <p:cNvSpPr>
            <a:spLocks noGrp="1" noChangeAspect="1"/>
          </p:cNvSpPr>
          <p:nvPr>
            <p:ph type="pic" sz="quarter" idx="16"/>
          </p:nvPr>
        </p:nvSpPr>
        <p:spPr>
          <a:xfrm>
            <a:off x="3887699" y="224477"/>
            <a:ext cx="5040000" cy="5040000"/>
          </a:xfrm>
          <a:prstGeom prst="ellipse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noProof="0" smtClean="0"/>
              <a:t>Klik op het pictogram als u een afbeelding wilt toevoegen</a:t>
            </a:r>
            <a:endParaRPr lang="nl-NL" noProof="0" dirty="0"/>
          </a:p>
        </p:txBody>
      </p:sp>
      <p:sp>
        <p:nvSpPr>
          <p:cNvPr id="8" name="Tijdelijke aanduiding voor tekst 4"/>
          <p:cNvSpPr>
            <a:spLocks noGrp="1"/>
          </p:cNvSpPr>
          <p:nvPr>
            <p:ph type="body" sz="quarter" idx="17"/>
          </p:nvPr>
        </p:nvSpPr>
        <p:spPr>
          <a:xfrm>
            <a:off x="495301" y="1835250"/>
            <a:ext cx="3276600" cy="4127400"/>
          </a:xfrm>
        </p:spPr>
        <p:txBody>
          <a:bodyPr lIns="36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 err="1" smtClean="0"/>
              <a:t>Klik</a:t>
            </a:r>
            <a:r>
              <a:rPr lang="en-GB" dirty="0" smtClean="0"/>
              <a:t> om de </a:t>
            </a:r>
            <a:r>
              <a:rPr lang="en-GB" dirty="0" err="1" smtClean="0"/>
              <a:t>modelstijlen</a:t>
            </a:r>
            <a:r>
              <a:rPr lang="en-GB" dirty="0" smtClean="0"/>
              <a:t> te </a:t>
            </a:r>
            <a:r>
              <a:rPr lang="en-GB" dirty="0" err="1" smtClean="0"/>
              <a:t>bewerken</a:t>
            </a:r>
            <a:endParaRPr lang="en-GB" dirty="0" smtClean="0"/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algn="r">
              <a:lnSpc>
                <a:spcPts val="1200"/>
              </a:lnSpc>
            </a:pPr>
            <a:fld id="{F25965E0-7062-474C-8671-DB3A3CE669B0}" type="slidenum">
              <a:rPr lang="en-GB" smtClean="0"/>
              <a:pPr algn="r">
                <a:lnSpc>
                  <a:spcPts val="1200"/>
                </a:lnSpc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034507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with multiple logo'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93200" y="230188"/>
            <a:ext cx="3276000" cy="1353086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 err="1" smtClean="0"/>
              <a:t>Klik</a:t>
            </a:r>
            <a:r>
              <a:rPr lang="en-GB" dirty="0" smtClean="0"/>
              <a:t> om de </a:t>
            </a:r>
            <a:r>
              <a:rPr lang="en-GB" dirty="0" err="1" smtClean="0"/>
              <a:t>stijl</a:t>
            </a:r>
            <a:r>
              <a:rPr lang="en-GB" dirty="0" smtClean="0"/>
              <a:t> te </a:t>
            </a:r>
            <a:r>
              <a:rPr lang="en-GB" dirty="0" err="1" smtClean="0"/>
              <a:t>bewerken</a:t>
            </a:r>
            <a:endParaRPr lang="en-GB" dirty="0"/>
          </a:p>
        </p:txBody>
      </p:sp>
      <p:sp>
        <p:nvSpPr>
          <p:cNvPr id="8" name="Tijdelijke aanduiding voor tekst 4"/>
          <p:cNvSpPr>
            <a:spLocks noGrp="1"/>
          </p:cNvSpPr>
          <p:nvPr>
            <p:ph type="body" sz="quarter" idx="17"/>
          </p:nvPr>
        </p:nvSpPr>
        <p:spPr>
          <a:xfrm>
            <a:off x="495301" y="1835250"/>
            <a:ext cx="3276600" cy="3657600"/>
          </a:xfrm>
        </p:spPr>
        <p:txBody>
          <a:bodyPr lIns="36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 err="1" smtClean="0"/>
              <a:t>Klik</a:t>
            </a:r>
            <a:r>
              <a:rPr lang="en-GB" dirty="0" smtClean="0"/>
              <a:t> om de </a:t>
            </a:r>
            <a:r>
              <a:rPr lang="en-GB" dirty="0" err="1" smtClean="0"/>
              <a:t>modelstijlen</a:t>
            </a:r>
            <a:r>
              <a:rPr lang="en-GB" dirty="0" smtClean="0"/>
              <a:t> te </a:t>
            </a:r>
            <a:r>
              <a:rPr lang="en-GB" dirty="0" err="1" smtClean="0"/>
              <a:t>bewerken</a:t>
            </a:r>
            <a:endParaRPr lang="en-GB" dirty="0" smtClean="0"/>
          </a:p>
        </p:txBody>
      </p:sp>
      <p:sp>
        <p:nvSpPr>
          <p:cNvPr id="12" name="Tijdelijke aanduiding voor afbeelding 24"/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3044113" y="6126565"/>
            <a:ext cx="1248107" cy="607609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l">
              <a:lnSpc>
                <a:spcPts val="1000"/>
              </a:lnSpc>
              <a:spcBef>
                <a:spcPts val="0"/>
              </a:spcBef>
              <a:buNone/>
              <a:defRPr sz="600"/>
            </a:lvl1pPr>
          </a:lstStyle>
          <a:p>
            <a:pPr lvl="0"/>
            <a:r>
              <a:rPr lang="nl-NL" noProof="0" dirty="0" smtClean="0"/>
              <a:t>Klik op het pictogram als u een logo wilt toevoegen</a:t>
            </a:r>
            <a:endParaRPr lang="nl-NL" noProof="0" dirty="0"/>
          </a:p>
        </p:txBody>
      </p:sp>
      <p:sp>
        <p:nvSpPr>
          <p:cNvPr id="13" name="Tijdelijke aanduiding voor afbeelding 24"/>
          <p:cNvSpPr>
            <a:spLocks noGrp="1" noChangeAspect="1"/>
          </p:cNvSpPr>
          <p:nvPr>
            <p:ph type="pic" sz="quarter" idx="24" hasCustomPrompt="1"/>
          </p:nvPr>
        </p:nvSpPr>
        <p:spPr>
          <a:xfrm>
            <a:off x="4591113" y="6126565"/>
            <a:ext cx="1248107" cy="607609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l">
              <a:lnSpc>
                <a:spcPts val="1000"/>
              </a:lnSpc>
              <a:spcBef>
                <a:spcPts val="0"/>
              </a:spcBef>
              <a:buNone/>
              <a:defRPr sz="600"/>
            </a:lvl1pPr>
          </a:lstStyle>
          <a:p>
            <a:pPr lvl="0"/>
            <a:r>
              <a:rPr lang="nl-NL" noProof="0" dirty="0" smtClean="0"/>
              <a:t>Klik op het pictogram als u een logo wilt toevoegen</a:t>
            </a:r>
            <a:endParaRPr lang="nl-NL" noProof="0" dirty="0"/>
          </a:p>
        </p:txBody>
      </p:sp>
      <p:sp>
        <p:nvSpPr>
          <p:cNvPr id="14" name="Tijdelijke aanduiding voor afbeelding 24"/>
          <p:cNvSpPr>
            <a:spLocks noGrp="1" noChangeAspect="1"/>
          </p:cNvSpPr>
          <p:nvPr>
            <p:ph type="pic" sz="quarter" idx="25" hasCustomPrompt="1"/>
          </p:nvPr>
        </p:nvSpPr>
        <p:spPr>
          <a:xfrm>
            <a:off x="6138113" y="6126565"/>
            <a:ext cx="1248107" cy="607609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l">
              <a:lnSpc>
                <a:spcPts val="1000"/>
              </a:lnSpc>
              <a:spcBef>
                <a:spcPts val="0"/>
              </a:spcBef>
              <a:buNone/>
              <a:defRPr sz="600"/>
            </a:lvl1pPr>
          </a:lstStyle>
          <a:p>
            <a:pPr lvl="0"/>
            <a:r>
              <a:rPr lang="nl-NL" noProof="0" dirty="0" smtClean="0"/>
              <a:t>Klik op het pictogram als u een logo wilt toevoegen</a:t>
            </a:r>
            <a:endParaRPr lang="nl-NL" noProof="0" dirty="0"/>
          </a:p>
        </p:txBody>
      </p:sp>
      <p:sp>
        <p:nvSpPr>
          <p:cNvPr id="15" name="Tijdelijke aanduiding voor afbeelding 24"/>
          <p:cNvSpPr>
            <a:spLocks noGrp="1" noChangeAspect="1"/>
          </p:cNvSpPr>
          <p:nvPr>
            <p:ph type="pic" sz="quarter" idx="26" hasCustomPrompt="1"/>
          </p:nvPr>
        </p:nvSpPr>
        <p:spPr>
          <a:xfrm>
            <a:off x="7685112" y="6126565"/>
            <a:ext cx="1248107" cy="607609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l">
              <a:lnSpc>
                <a:spcPts val="1000"/>
              </a:lnSpc>
              <a:spcBef>
                <a:spcPts val="0"/>
              </a:spcBef>
              <a:buNone/>
              <a:defRPr sz="600"/>
            </a:lvl1pPr>
          </a:lstStyle>
          <a:p>
            <a:pPr lvl="0"/>
            <a:r>
              <a:rPr lang="nl-NL" noProof="0" dirty="0" smtClean="0"/>
              <a:t>Klik op het pictogram als u een logo wilt toevoegen</a:t>
            </a:r>
            <a:endParaRPr lang="nl-NL" noProof="0" dirty="0"/>
          </a:p>
        </p:txBody>
      </p:sp>
      <p:sp>
        <p:nvSpPr>
          <p:cNvPr id="17" name="Tijdelijke aanduiding voor afbeelding 24"/>
          <p:cNvSpPr>
            <a:spLocks noGrp="1" noChangeAspect="1"/>
          </p:cNvSpPr>
          <p:nvPr>
            <p:ph type="pic" sz="quarter" idx="16"/>
          </p:nvPr>
        </p:nvSpPr>
        <p:spPr>
          <a:xfrm>
            <a:off x="3887699" y="224477"/>
            <a:ext cx="5040000" cy="5040000"/>
          </a:xfrm>
          <a:prstGeom prst="ellipse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noProof="0" smtClean="0"/>
              <a:t>Klik op het pictogram als u een afbeelding wilt toevoegen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39112640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9662670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8958916"/>
      </p:ext>
    </p:extLst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CF7B8-8F42-4BAC-B25C-88DCA85883C4}" type="datetimeFigureOut">
              <a:rPr lang="en-GB" smtClean="0"/>
              <a:t>20/04/2017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07D2B2-5E2E-4379-B59B-DF97DB1DF6A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381198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CF7B8-8F42-4BAC-B25C-88DCA85883C4}" type="datetimeFigureOut">
              <a:rPr lang="en-GB" smtClean="0"/>
              <a:t>20/04/2017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07D2B2-5E2E-4379-B59B-DF97DB1DF6A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112516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CF7B8-8F42-4BAC-B25C-88DCA85883C4}" type="datetimeFigureOut">
              <a:rPr lang="en-GB" smtClean="0"/>
              <a:t>20/04/2017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07D2B2-5E2E-4379-B59B-DF97DB1DF6A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44449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CF7B8-8F42-4BAC-B25C-88DCA85883C4}" type="datetimeFigureOut">
              <a:rPr lang="en-GB" smtClean="0"/>
              <a:t>20/04/2017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07D2B2-5E2E-4379-B59B-DF97DB1DF6A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836425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CF7B8-8F42-4BAC-B25C-88DCA85883C4}" type="datetimeFigureOut">
              <a:rPr lang="en-GB" smtClean="0"/>
              <a:t>20/04/2017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07D2B2-5E2E-4379-B59B-DF97DB1DF6A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808725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CF7B8-8F42-4BAC-B25C-88DCA85883C4}" type="datetimeFigureOut">
              <a:rPr lang="en-GB" smtClean="0"/>
              <a:t>20/04/2017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07D2B2-5E2E-4379-B59B-DF97DB1DF6A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57875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tex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Klik</a:t>
            </a:r>
            <a:r>
              <a:rPr lang="en-GB" dirty="0" smtClean="0"/>
              <a:t> om de </a:t>
            </a:r>
            <a:r>
              <a:rPr lang="en-GB" dirty="0" err="1" smtClean="0"/>
              <a:t>stijl</a:t>
            </a:r>
            <a:r>
              <a:rPr lang="en-GB" dirty="0" smtClean="0"/>
              <a:t> te </a:t>
            </a:r>
            <a:r>
              <a:rPr lang="en-GB" dirty="0" err="1" smtClean="0"/>
              <a:t>bewerken</a:t>
            </a:r>
            <a:endParaRPr lang="en-GB" dirty="0"/>
          </a:p>
        </p:txBody>
      </p:sp>
      <p:sp>
        <p:nvSpPr>
          <p:cNvPr id="3" name="Tijdelijke aanduiding voor tekst 6"/>
          <p:cNvSpPr>
            <a:spLocks noGrp="1"/>
          </p:cNvSpPr>
          <p:nvPr>
            <p:ph type="body" sz="quarter" idx="10"/>
          </p:nvPr>
        </p:nvSpPr>
        <p:spPr>
          <a:xfrm>
            <a:off x="421200" y="1835249"/>
            <a:ext cx="4140000" cy="4089600"/>
          </a:xfrm>
        </p:spPr>
        <p:txBody>
          <a:bodyPr/>
          <a:lstStyle>
            <a:lvl2pPr>
              <a:buClr>
                <a:schemeClr val="bg2"/>
              </a:buClr>
              <a:defRPr/>
            </a:lvl2pPr>
          </a:lstStyle>
          <a:p>
            <a:pPr lvl="0"/>
            <a:r>
              <a:rPr lang="en-GB" dirty="0" err="1" smtClean="0"/>
              <a:t>Klik</a:t>
            </a:r>
            <a:r>
              <a:rPr lang="en-GB" dirty="0" smtClean="0"/>
              <a:t> om de </a:t>
            </a:r>
            <a:r>
              <a:rPr lang="en-GB" dirty="0" err="1" smtClean="0"/>
              <a:t>modelstijlen</a:t>
            </a:r>
            <a:r>
              <a:rPr lang="en-GB" dirty="0" smtClean="0"/>
              <a:t> te </a:t>
            </a:r>
            <a:r>
              <a:rPr lang="en-GB" dirty="0" err="1" smtClean="0"/>
              <a:t>bewerken</a:t>
            </a:r>
            <a:endParaRPr lang="en-GB" dirty="0" smtClean="0"/>
          </a:p>
          <a:p>
            <a:pPr lvl="1"/>
            <a:r>
              <a:rPr lang="en-GB" dirty="0" err="1" smtClean="0"/>
              <a:t>Tweede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 smtClean="0"/>
          </a:p>
          <a:p>
            <a:pPr lvl="2"/>
            <a:r>
              <a:rPr lang="en-GB" dirty="0" err="1" smtClean="0"/>
              <a:t>Derde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 smtClean="0"/>
          </a:p>
        </p:txBody>
      </p:sp>
      <p:sp>
        <p:nvSpPr>
          <p:cNvPr id="4" name="Tijdelijke aanduiding voor tekst 6"/>
          <p:cNvSpPr>
            <a:spLocks noGrp="1"/>
          </p:cNvSpPr>
          <p:nvPr>
            <p:ph type="body" sz="quarter" idx="11"/>
          </p:nvPr>
        </p:nvSpPr>
        <p:spPr>
          <a:xfrm>
            <a:off x="4793357" y="1835249"/>
            <a:ext cx="4140000" cy="4089600"/>
          </a:xfrm>
        </p:spPr>
        <p:txBody>
          <a:bodyPr/>
          <a:lstStyle>
            <a:lvl2pPr>
              <a:buClr>
                <a:schemeClr val="bg2"/>
              </a:buClr>
              <a:defRPr/>
            </a:lvl2pPr>
          </a:lstStyle>
          <a:p>
            <a:pPr lvl="0"/>
            <a:r>
              <a:rPr lang="en-GB" dirty="0" err="1" smtClean="0"/>
              <a:t>Klik</a:t>
            </a:r>
            <a:r>
              <a:rPr lang="en-GB" dirty="0" smtClean="0"/>
              <a:t> om de </a:t>
            </a:r>
            <a:r>
              <a:rPr lang="en-GB" dirty="0" err="1" smtClean="0"/>
              <a:t>modelstijlen</a:t>
            </a:r>
            <a:r>
              <a:rPr lang="en-GB" dirty="0" smtClean="0"/>
              <a:t> te </a:t>
            </a:r>
            <a:r>
              <a:rPr lang="en-GB" dirty="0" err="1" smtClean="0"/>
              <a:t>bewerken</a:t>
            </a:r>
            <a:endParaRPr lang="en-GB" dirty="0" smtClean="0"/>
          </a:p>
          <a:p>
            <a:pPr lvl="1"/>
            <a:r>
              <a:rPr lang="en-GB" dirty="0" err="1" smtClean="0"/>
              <a:t>Tweede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 smtClean="0"/>
          </a:p>
          <a:p>
            <a:pPr lvl="2"/>
            <a:r>
              <a:rPr lang="en-GB" dirty="0" err="1" smtClean="0"/>
              <a:t>Derde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 smtClean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ts val="1200"/>
              </a:lnSpc>
            </a:pPr>
            <a:fld id="{F25965E0-7062-474C-8671-DB3A3CE669B0}" type="slidenum">
              <a:rPr lang="en-GB" smtClean="0"/>
              <a:pPr algn="r">
                <a:lnSpc>
                  <a:spcPts val="1200"/>
                </a:lnSpc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704931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CF7B8-8F42-4BAC-B25C-88DCA85883C4}" type="datetimeFigureOut">
              <a:rPr lang="en-GB" smtClean="0"/>
              <a:t>20/04/2017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07D2B2-5E2E-4379-B59B-DF97DB1DF6A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540326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CF7B8-8F42-4BAC-B25C-88DCA85883C4}" type="datetimeFigureOut">
              <a:rPr lang="en-GB" smtClean="0"/>
              <a:t>20/04/2017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07D2B2-5E2E-4379-B59B-DF97DB1DF6A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7755440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CF7B8-8F42-4BAC-B25C-88DCA85883C4}" type="datetimeFigureOut">
              <a:rPr lang="en-GB" smtClean="0"/>
              <a:t>20/04/2017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07D2B2-5E2E-4379-B59B-DF97DB1DF6A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439736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CF7B8-8F42-4BAC-B25C-88DCA85883C4}" type="datetimeFigureOut">
              <a:rPr lang="en-GB" smtClean="0"/>
              <a:t>20/04/2017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07D2B2-5E2E-4379-B59B-DF97DB1DF6A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227778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CF7B8-8F42-4BAC-B25C-88DCA85883C4}" type="datetimeFigureOut">
              <a:rPr lang="en-GB" smtClean="0"/>
              <a:t>20/04/2017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07D2B2-5E2E-4379-B59B-DF97DB1DF6A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3957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ox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Klik</a:t>
            </a:r>
            <a:r>
              <a:rPr lang="en-GB" dirty="0" smtClean="0"/>
              <a:t> om de </a:t>
            </a:r>
            <a:r>
              <a:rPr lang="en-GB" dirty="0" err="1" smtClean="0"/>
              <a:t>stijl</a:t>
            </a:r>
            <a:r>
              <a:rPr lang="en-GB" dirty="0" smtClean="0"/>
              <a:t> te </a:t>
            </a:r>
            <a:r>
              <a:rPr lang="en-GB" dirty="0" err="1" smtClean="0"/>
              <a:t>bewerken</a:t>
            </a:r>
            <a:endParaRPr lang="en-GB" dirty="0"/>
          </a:p>
        </p:txBody>
      </p:sp>
      <p:sp>
        <p:nvSpPr>
          <p:cNvPr id="3" name="Tijdelijke aanduiding voor tekst 6"/>
          <p:cNvSpPr>
            <a:spLocks noGrp="1"/>
          </p:cNvSpPr>
          <p:nvPr>
            <p:ph type="body" sz="quarter" idx="10"/>
          </p:nvPr>
        </p:nvSpPr>
        <p:spPr>
          <a:xfrm>
            <a:off x="421200" y="1835249"/>
            <a:ext cx="4140000" cy="4089600"/>
          </a:xfrm>
        </p:spPr>
        <p:txBody>
          <a:bodyPr/>
          <a:lstStyle>
            <a:lvl2pPr>
              <a:buClr>
                <a:schemeClr val="bg2"/>
              </a:buClr>
              <a:defRPr/>
            </a:lvl2pPr>
          </a:lstStyle>
          <a:p>
            <a:pPr lvl="0"/>
            <a:r>
              <a:rPr lang="en-GB" dirty="0" err="1" smtClean="0"/>
              <a:t>Klik</a:t>
            </a:r>
            <a:r>
              <a:rPr lang="en-GB" dirty="0" smtClean="0"/>
              <a:t> om de </a:t>
            </a:r>
            <a:r>
              <a:rPr lang="en-GB" dirty="0" err="1" smtClean="0"/>
              <a:t>modelstijlen</a:t>
            </a:r>
            <a:r>
              <a:rPr lang="en-GB" dirty="0" smtClean="0"/>
              <a:t> te </a:t>
            </a:r>
            <a:r>
              <a:rPr lang="en-GB" dirty="0" err="1" smtClean="0"/>
              <a:t>bewerken</a:t>
            </a:r>
            <a:endParaRPr lang="en-GB" dirty="0" smtClean="0"/>
          </a:p>
          <a:p>
            <a:pPr lvl="1"/>
            <a:r>
              <a:rPr lang="en-GB" dirty="0" err="1" smtClean="0"/>
              <a:t>Tweede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 smtClean="0"/>
          </a:p>
          <a:p>
            <a:pPr lvl="2"/>
            <a:r>
              <a:rPr lang="en-GB" dirty="0" err="1" smtClean="0"/>
              <a:t>Derde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 smtClean="0"/>
          </a:p>
        </p:txBody>
      </p:sp>
      <p:sp>
        <p:nvSpPr>
          <p:cNvPr id="5" name="Tijdelijke aanduiding voor afbeelding 24"/>
          <p:cNvSpPr>
            <a:spLocks noGrp="1" noChangeAspect="1"/>
          </p:cNvSpPr>
          <p:nvPr>
            <p:ph type="pic" sz="quarter" idx="17"/>
          </p:nvPr>
        </p:nvSpPr>
        <p:spPr>
          <a:xfrm>
            <a:off x="4826161" y="1929600"/>
            <a:ext cx="4104000" cy="4033050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noProof="0" smtClean="0"/>
              <a:t>Klik op het pictogram als u een afbeelding wilt toevoegen</a:t>
            </a:r>
            <a:endParaRPr lang="nl-NL" noProof="0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algn="r">
              <a:lnSpc>
                <a:spcPts val="1200"/>
              </a:lnSpc>
            </a:pPr>
            <a:fld id="{F25965E0-7062-474C-8671-DB3A3CE669B0}" type="slidenum">
              <a:rPr lang="en-GB" smtClean="0"/>
              <a:pPr algn="r">
                <a:lnSpc>
                  <a:spcPts val="1200"/>
                </a:lnSpc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950174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ox with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91642" y="230188"/>
            <a:ext cx="8442796" cy="840125"/>
          </a:xfrm>
        </p:spPr>
        <p:txBody>
          <a:bodyPr/>
          <a:lstStyle/>
          <a:p>
            <a:r>
              <a:rPr lang="en-GB" dirty="0" err="1" smtClean="0"/>
              <a:t>Klik</a:t>
            </a:r>
            <a:r>
              <a:rPr lang="en-GB" dirty="0" smtClean="0"/>
              <a:t> om de </a:t>
            </a:r>
            <a:r>
              <a:rPr lang="en-GB" dirty="0" err="1" smtClean="0"/>
              <a:t>stijl</a:t>
            </a:r>
            <a:r>
              <a:rPr lang="en-GB" dirty="0" smtClean="0"/>
              <a:t> te </a:t>
            </a:r>
            <a:r>
              <a:rPr lang="en-GB" dirty="0" err="1" smtClean="0"/>
              <a:t>bewerken</a:t>
            </a:r>
            <a:endParaRPr lang="en-GB" dirty="0"/>
          </a:p>
        </p:txBody>
      </p:sp>
      <p:sp>
        <p:nvSpPr>
          <p:cNvPr id="3" name="Tijdelijke aanduiding voor tekst 6"/>
          <p:cNvSpPr>
            <a:spLocks noGrp="1"/>
          </p:cNvSpPr>
          <p:nvPr>
            <p:ph type="body" sz="quarter" idx="10"/>
          </p:nvPr>
        </p:nvSpPr>
        <p:spPr>
          <a:xfrm>
            <a:off x="421200" y="1835249"/>
            <a:ext cx="4140000" cy="4089600"/>
          </a:xfrm>
        </p:spPr>
        <p:txBody>
          <a:bodyPr/>
          <a:lstStyle>
            <a:lvl2pPr>
              <a:buClr>
                <a:schemeClr val="bg2"/>
              </a:buClr>
              <a:defRPr/>
            </a:lvl2pPr>
          </a:lstStyle>
          <a:p>
            <a:pPr lvl="0"/>
            <a:r>
              <a:rPr lang="en-GB" dirty="0" err="1" smtClean="0"/>
              <a:t>Klik</a:t>
            </a:r>
            <a:r>
              <a:rPr lang="en-GB" dirty="0" smtClean="0"/>
              <a:t> om de </a:t>
            </a:r>
            <a:r>
              <a:rPr lang="en-GB" dirty="0" err="1" smtClean="0"/>
              <a:t>modelstijlen</a:t>
            </a:r>
            <a:r>
              <a:rPr lang="en-GB" dirty="0" smtClean="0"/>
              <a:t> te </a:t>
            </a:r>
            <a:r>
              <a:rPr lang="en-GB" dirty="0" err="1" smtClean="0"/>
              <a:t>bewerken</a:t>
            </a:r>
            <a:endParaRPr lang="en-GB" dirty="0" smtClean="0"/>
          </a:p>
          <a:p>
            <a:pPr lvl="1"/>
            <a:r>
              <a:rPr lang="en-GB" dirty="0" err="1" smtClean="0"/>
              <a:t>Tweede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 smtClean="0"/>
          </a:p>
          <a:p>
            <a:pPr lvl="2"/>
            <a:r>
              <a:rPr lang="en-GB" dirty="0" err="1" smtClean="0"/>
              <a:t>Derde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 smtClean="0"/>
          </a:p>
        </p:txBody>
      </p:sp>
      <p:sp>
        <p:nvSpPr>
          <p:cNvPr id="6" name="Tijdelijke aanduiding voor grafiek 5"/>
          <p:cNvSpPr>
            <a:spLocks noGrp="1"/>
          </p:cNvSpPr>
          <p:nvPr>
            <p:ph type="chart" sz="quarter" idx="17"/>
          </p:nvPr>
        </p:nvSpPr>
        <p:spPr>
          <a:xfrm>
            <a:off x="4791075" y="1752600"/>
            <a:ext cx="4140000" cy="4314825"/>
          </a:xfrm>
          <a:noFill/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algn="r">
              <a:lnSpc>
                <a:spcPts val="1200"/>
              </a:lnSpc>
            </a:pPr>
            <a:fld id="{F25965E0-7062-474C-8671-DB3A3CE669B0}" type="slidenum">
              <a:rPr lang="en-GB" smtClean="0"/>
              <a:pPr algn="r">
                <a:lnSpc>
                  <a:spcPts val="1200"/>
                </a:lnSpc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954067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ox with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Klik</a:t>
            </a:r>
            <a:r>
              <a:rPr lang="en-GB" dirty="0" smtClean="0"/>
              <a:t> om de </a:t>
            </a:r>
            <a:r>
              <a:rPr lang="en-GB" dirty="0" err="1" smtClean="0"/>
              <a:t>stijl</a:t>
            </a:r>
            <a:r>
              <a:rPr lang="en-GB" dirty="0" smtClean="0"/>
              <a:t> te </a:t>
            </a:r>
            <a:r>
              <a:rPr lang="en-GB" dirty="0" err="1" smtClean="0"/>
              <a:t>bewerken</a:t>
            </a:r>
            <a:endParaRPr lang="en-GB" dirty="0"/>
          </a:p>
        </p:txBody>
      </p:sp>
      <p:sp>
        <p:nvSpPr>
          <p:cNvPr id="3" name="Tijdelijke aanduiding voor tekst 6"/>
          <p:cNvSpPr>
            <a:spLocks noGrp="1"/>
          </p:cNvSpPr>
          <p:nvPr>
            <p:ph type="body" sz="quarter" idx="10"/>
          </p:nvPr>
        </p:nvSpPr>
        <p:spPr>
          <a:xfrm>
            <a:off x="421200" y="1835249"/>
            <a:ext cx="4140000" cy="4089600"/>
          </a:xfrm>
        </p:spPr>
        <p:txBody>
          <a:bodyPr/>
          <a:lstStyle>
            <a:lvl2pPr>
              <a:buClr>
                <a:schemeClr val="bg2"/>
              </a:buClr>
              <a:defRPr/>
            </a:lvl2pPr>
          </a:lstStyle>
          <a:p>
            <a:pPr lvl="0"/>
            <a:r>
              <a:rPr lang="en-GB" dirty="0" err="1" smtClean="0"/>
              <a:t>Klik</a:t>
            </a:r>
            <a:r>
              <a:rPr lang="en-GB" dirty="0" smtClean="0"/>
              <a:t> om de </a:t>
            </a:r>
            <a:r>
              <a:rPr lang="en-GB" dirty="0" err="1" smtClean="0"/>
              <a:t>modelstijlen</a:t>
            </a:r>
            <a:r>
              <a:rPr lang="en-GB" dirty="0" smtClean="0"/>
              <a:t> te </a:t>
            </a:r>
            <a:r>
              <a:rPr lang="en-GB" dirty="0" err="1" smtClean="0"/>
              <a:t>bewerken</a:t>
            </a:r>
            <a:endParaRPr lang="en-GB" dirty="0" smtClean="0"/>
          </a:p>
          <a:p>
            <a:pPr lvl="1"/>
            <a:r>
              <a:rPr lang="en-GB" dirty="0" err="1" smtClean="0"/>
              <a:t>Tweede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 smtClean="0"/>
          </a:p>
          <a:p>
            <a:pPr lvl="2"/>
            <a:r>
              <a:rPr lang="en-GB" dirty="0" err="1" smtClean="0"/>
              <a:t>Derde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 smtClean="0"/>
          </a:p>
        </p:txBody>
      </p:sp>
      <p:sp>
        <p:nvSpPr>
          <p:cNvPr id="5" name="Tijdelijke aanduiding voor tabel 4"/>
          <p:cNvSpPr>
            <a:spLocks noGrp="1"/>
          </p:cNvSpPr>
          <p:nvPr>
            <p:ph type="tbl" sz="quarter" idx="11"/>
          </p:nvPr>
        </p:nvSpPr>
        <p:spPr>
          <a:xfrm>
            <a:off x="4791075" y="1933575"/>
            <a:ext cx="4140000" cy="40284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ts val="1200"/>
              </a:lnSpc>
            </a:pPr>
            <a:fld id="{F25965E0-7062-474C-8671-DB3A3CE669B0}" type="slidenum">
              <a:rPr lang="en-GB" smtClean="0"/>
              <a:pPr algn="r">
                <a:lnSpc>
                  <a:spcPts val="1200"/>
                </a:lnSpc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283940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ganogr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Klik</a:t>
            </a:r>
            <a:r>
              <a:rPr lang="en-GB" dirty="0" smtClean="0"/>
              <a:t> om de </a:t>
            </a:r>
            <a:r>
              <a:rPr lang="en-GB" dirty="0" err="1" smtClean="0"/>
              <a:t>stijl</a:t>
            </a:r>
            <a:r>
              <a:rPr lang="en-GB" dirty="0" smtClean="0"/>
              <a:t> te </a:t>
            </a:r>
            <a:r>
              <a:rPr lang="en-GB" dirty="0" err="1" smtClean="0"/>
              <a:t>bewerken</a:t>
            </a:r>
            <a:endParaRPr lang="en-GB" dirty="0"/>
          </a:p>
        </p:txBody>
      </p:sp>
      <p:sp>
        <p:nvSpPr>
          <p:cNvPr id="8" name="Tijdelijke aanduiding voor SmartArt 7"/>
          <p:cNvSpPr>
            <a:spLocks noGrp="1"/>
          </p:cNvSpPr>
          <p:nvPr>
            <p:ph type="dgm" sz="quarter" idx="10"/>
          </p:nvPr>
        </p:nvSpPr>
        <p:spPr>
          <a:xfrm>
            <a:off x="538163" y="1828800"/>
            <a:ext cx="8404225" cy="413385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>
              <a:lnSpc>
                <a:spcPts val="1200"/>
              </a:lnSpc>
            </a:pPr>
            <a:fld id="{F25965E0-7062-474C-8671-DB3A3CE669B0}" type="slidenum">
              <a:rPr lang="en-GB" smtClean="0"/>
              <a:pPr algn="r">
                <a:lnSpc>
                  <a:spcPts val="1200"/>
                </a:lnSpc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607591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Klik</a:t>
            </a:r>
            <a:r>
              <a:rPr lang="en-GB" dirty="0" smtClean="0"/>
              <a:t> om de </a:t>
            </a:r>
            <a:r>
              <a:rPr lang="en-GB" dirty="0" err="1" smtClean="0"/>
              <a:t>stijl</a:t>
            </a:r>
            <a:r>
              <a:rPr lang="en-GB" dirty="0" smtClean="0"/>
              <a:t> te </a:t>
            </a:r>
            <a:r>
              <a:rPr lang="en-GB" dirty="0" err="1" smtClean="0"/>
              <a:t>bewerken</a:t>
            </a:r>
            <a:endParaRPr lang="en-GB" dirty="0"/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>
              <a:lnSpc>
                <a:spcPts val="1200"/>
              </a:lnSpc>
            </a:pPr>
            <a:fld id="{F25965E0-7062-474C-8671-DB3A3CE669B0}" type="slidenum">
              <a:rPr lang="en-GB" smtClean="0"/>
              <a:pPr algn="r">
                <a:lnSpc>
                  <a:spcPts val="1200"/>
                </a:lnSpc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0351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multiple logo'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2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3044113" y="6126565"/>
            <a:ext cx="1248107" cy="607609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l">
              <a:lnSpc>
                <a:spcPts val="1000"/>
              </a:lnSpc>
              <a:spcBef>
                <a:spcPts val="0"/>
              </a:spcBef>
              <a:buNone/>
              <a:defRPr sz="600"/>
            </a:lvl1pPr>
          </a:lstStyle>
          <a:p>
            <a:pPr lvl="0"/>
            <a:r>
              <a:rPr lang="nl-NL" noProof="0" dirty="0" smtClean="0"/>
              <a:t>Klik op het pictogram als u een logo wilt toevoegen</a:t>
            </a:r>
            <a:endParaRPr lang="nl-NL" noProof="0" dirty="0"/>
          </a:p>
        </p:txBody>
      </p:sp>
      <p:sp>
        <p:nvSpPr>
          <p:cNvPr id="7" name="Tijdelijke aanduiding voor afbeelding 2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476508" y="3307559"/>
            <a:ext cx="2647950" cy="264795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Klik op het pictogram als u een afbeelding wilt toevoegen</a:t>
            </a:r>
            <a:endParaRPr kumimoji="0" lang="nl-NL" sz="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" name="Tijdelijke aanduiding voor afbeelding 24"/>
          <p:cNvSpPr>
            <a:spLocks noGrp="1" noChangeAspect="1"/>
          </p:cNvSpPr>
          <p:nvPr>
            <p:ph type="pic" sz="quarter" idx="20"/>
          </p:nvPr>
        </p:nvSpPr>
        <p:spPr bwMode="auto">
          <a:xfrm>
            <a:off x="6308818" y="3307559"/>
            <a:ext cx="2647950" cy="2647950"/>
          </a:xfrm>
          <a:prstGeom prst="ellipse">
            <a:avLst/>
          </a:prstGeom>
          <a:solidFill>
            <a:srgbClr val="D5D2C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Klik op het pictogram als u een afbeelding wilt toevoegen</a:t>
            </a:r>
            <a:endParaRPr kumimoji="0" lang="nl-NL" sz="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" name="Tijdelijke aanduiding voor afbeelding 24"/>
          <p:cNvSpPr>
            <a:spLocks noGrp="1" noChangeAspect="1"/>
          </p:cNvSpPr>
          <p:nvPr>
            <p:ph type="pic" sz="quarter" idx="21"/>
          </p:nvPr>
        </p:nvSpPr>
        <p:spPr bwMode="auto">
          <a:xfrm>
            <a:off x="4714655" y="3307559"/>
            <a:ext cx="2647950" cy="2647950"/>
          </a:xfrm>
          <a:prstGeom prst="ellipse">
            <a:avLst/>
          </a:prstGeom>
          <a:solidFill>
            <a:schemeClr val="accent3"/>
          </a:solidFill>
          <a:ln>
            <a:noFill/>
          </a:ln>
          <a:extLst/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Klik op het pictogram als u een afbeelding wilt toevoegen</a:t>
            </a:r>
            <a:endParaRPr kumimoji="0" lang="nl-NL" sz="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" name="Tijdelijke aanduiding voor afbeelding 24"/>
          <p:cNvSpPr>
            <a:spLocks noGrp="1" noChangeAspect="1"/>
          </p:cNvSpPr>
          <p:nvPr>
            <p:ph type="pic" sz="quarter" idx="15"/>
          </p:nvPr>
        </p:nvSpPr>
        <p:spPr bwMode="auto">
          <a:xfrm>
            <a:off x="3120492" y="3307559"/>
            <a:ext cx="2647950" cy="2647950"/>
          </a:xfrm>
          <a:prstGeom prst="ellipse">
            <a:avLst/>
          </a:prstGeom>
          <a:solidFill>
            <a:srgbClr val="D5D2CA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Klik op het pictogram als u een afbeelding wilt toevoegen</a:t>
            </a:r>
            <a:endParaRPr kumimoji="0" lang="nl-NL" sz="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" name="Titel 10"/>
          <p:cNvSpPr>
            <a:spLocks noGrp="1"/>
          </p:cNvSpPr>
          <p:nvPr>
            <p:ph type="title"/>
          </p:nvPr>
        </p:nvSpPr>
        <p:spPr>
          <a:xfrm>
            <a:off x="491642" y="230187"/>
            <a:ext cx="8442796" cy="838800"/>
          </a:xfrm>
        </p:spPr>
        <p:txBody>
          <a:bodyPr/>
          <a:lstStyle/>
          <a:p>
            <a:r>
              <a:rPr lang="en-GB" dirty="0" err="1" smtClean="0"/>
              <a:t>Klik</a:t>
            </a:r>
            <a:r>
              <a:rPr lang="en-GB" dirty="0" smtClean="0"/>
              <a:t> om de </a:t>
            </a:r>
            <a:r>
              <a:rPr lang="en-GB" dirty="0" err="1" smtClean="0"/>
              <a:t>stijl</a:t>
            </a:r>
            <a:r>
              <a:rPr lang="en-GB" dirty="0" smtClean="0"/>
              <a:t> te </a:t>
            </a:r>
            <a:r>
              <a:rPr lang="en-GB" dirty="0" err="1" smtClean="0"/>
              <a:t>bewerken</a:t>
            </a:r>
            <a:endParaRPr lang="en-GB" dirty="0"/>
          </a:p>
        </p:txBody>
      </p:sp>
      <p:sp>
        <p:nvSpPr>
          <p:cNvPr id="14" name="Tijdelijke aanduiding voor tekst 4"/>
          <p:cNvSpPr>
            <a:spLocks noGrp="1"/>
          </p:cNvSpPr>
          <p:nvPr>
            <p:ph type="body" sz="quarter" idx="22" hasCustomPrompt="1"/>
          </p:nvPr>
        </p:nvSpPr>
        <p:spPr bwMode="auto">
          <a:xfrm>
            <a:off x="485775" y="1616400"/>
            <a:ext cx="8447088" cy="371475"/>
          </a:xfrm>
          <a:prstGeom prst="rect">
            <a:avLst/>
          </a:prstGeom>
          <a:noFill/>
          <a:ln>
            <a:noFill/>
          </a:ln>
          <a:extLst/>
        </p:spPr>
        <p:txBody>
          <a:bodyPr lIns="36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Ondertitel</a:t>
            </a:r>
            <a:endParaRPr kumimoji="0" lang="en-GB" sz="18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15" name="Tijdelijke aanduiding voor tekst 4"/>
          <p:cNvSpPr>
            <a:spLocks noGrp="1"/>
          </p:cNvSpPr>
          <p:nvPr>
            <p:ph type="body" sz="quarter" idx="23" hasCustomPrompt="1"/>
          </p:nvPr>
        </p:nvSpPr>
        <p:spPr bwMode="auto">
          <a:xfrm>
            <a:off x="476251" y="2262386"/>
            <a:ext cx="8447087" cy="371475"/>
          </a:xfrm>
          <a:prstGeom prst="rect">
            <a:avLst/>
          </a:prstGeom>
          <a:noFill/>
          <a:ln>
            <a:noFill/>
          </a:ln>
          <a:extLst/>
        </p:spPr>
        <p:txBody>
          <a:bodyPr lIns="36000" rIns="90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Datum, </a:t>
            </a:r>
            <a:r>
              <a:rPr kumimoji="0" lang="en-GB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Auteursnaam</a:t>
            </a:r>
            <a:endParaRPr kumimoji="0" lang="en-GB" sz="18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16" name="Tijdelijke aanduiding voor afbeelding 24"/>
          <p:cNvSpPr>
            <a:spLocks noGrp="1" noChangeAspect="1"/>
          </p:cNvSpPr>
          <p:nvPr>
            <p:ph type="pic" sz="quarter" idx="24" hasCustomPrompt="1"/>
          </p:nvPr>
        </p:nvSpPr>
        <p:spPr>
          <a:xfrm>
            <a:off x="4591113" y="6126565"/>
            <a:ext cx="1248107" cy="607609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l">
              <a:lnSpc>
                <a:spcPts val="1000"/>
              </a:lnSpc>
              <a:spcBef>
                <a:spcPts val="0"/>
              </a:spcBef>
              <a:buNone/>
              <a:defRPr sz="600"/>
            </a:lvl1pPr>
          </a:lstStyle>
          <a:p>
            <a:pPr lvl="0"/>
            <a:r>
              <a:rPr lang="nl-NL" noProof="0" dirty="0" smtClean="0"/>
              <a:t>Klik op het pictogram als u een logo wilt toevoegen</a:t>
            </a:r>
            <a:endParaRPr lang="nl-NL" noProof="0" dirty="0"/>
          </a:p>
        </p:txBody>
      </p:sp>
      <p:sp>
        <p:nvSpPr>
          <p:cNvPr id="17" name="Tijdelijke aanduiding voor afbeelding 24"/>
          <p:cNvSpPr>
            <a:spLocks noGrp="1" noChangeAspect="1"/>
          </p:cNvSpPr>
          <p:nvPr>
            <p:ph type="pic" sz="quarter" idx="25" hasCustomPrompt="1"/>
          </p:nvPr>
        </p:nvSpPr>
        <p:spPr>
          <a:xfrm>
            <a:off x="6138113" y="6126565"/>
            <a:ext cx="1248107" cy="607609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l">
              <a:lnSpc>
                <a:spcPts val="1000"/>
              </a:lnSpc>
              <a:spcBef>
                <a:spcPts val="0"/>
              </a:spcBef>
              <a:buNone/>
              <a:defRPr sz="600"/>
            </a:lvl1pPr>
          </a:lstStyle>
          <a:p>
            <a:pPr lvl="0"/>
            <a:r>
              <a:rPr lang="nl-NL" noProof="0" dirty="0" smtClean="0"/>
              <a:t>Klik op het pictogram als u een logo wilt toevoegen</a:t>
            </a:r>
            <a:endParaRPr lang="nl-NL" noProof="0" dirty="0"/>
          </a:p>
        </p:txBody>
      </p:sp>
      <p:sp>
        <p:nvSpPr>
          <p:cNvPr id="18" name="Tijdelijke aanduiding voor afbeelding 24"/>
          <p:cNvSpPr>
            <a:spLocks noGrp="1" noChangeAspect="1"/>
          </p:cNvSpPr>
          <p:nvPr>
            <p:ph type="pic" sz="quarter" idx="26" hasCustomPrompt="1"/>
          </p:nvPr>
        </p:nvSpPr>
        <p:spPr>
          <a:xfrm>
            <a:off x="7685112" y="6126565"/>
            <a:ext cx="1248107" cy="607609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l">
              <a:lnSpc>
                <a:spcPts val="1000"/>
              </a:lnSpc>
              <a:spcBef>
                <a:spcPts val="0"/>
              </a:spcBef>
              <a:buNone/>
              <a:defRPr sz="600"/>
            </a:lvl1pPr>
          </a:lstStyle>
          <a:p>
            <a:pPr lvl="0"/>
            <a:r>
              <a:rPr lang="nl-NL" noProof="0" dirty="0" smtClean="0"/>
              <a:t>Klik op het pictogram als u een logo wilt toevoegen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38645169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3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Pr>
        <a:blipFill>
          <a:blip r:embed="rId25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jdelijke aanduiding voor titel 1"/>
          <p:cNvSpPr>
            <a:spLocks noGrp="1"/>
          </p:cNvSpPr>
          <p:nvPr>
            <p:ph type="title"/>
          </p:nvPr>
        </p:nvSpPr>
        <p:spPr bwMode="auto">
          <a:xfrm>
            <a:off x="491642" y="230188"/>
            <a:ext cx="8442796" cy="839787"/>
          </a:xfrm>
          <a:prstGeom prst="rect">
            <a:avLst/>
          </a:prstGeom>
          <a:noFill/>
          <a:ln w="0">
            <a:gradFill>
              <a:gsLst>
                <a:gs pos="0">
                  <a:schemeClr val="tx1"/>
                </a:gs>
                <a:gs pos="1000">
                  <a:schemeClr val="tx1">
                    <a:alpha val="0"/>
                  </a:schemeClr>
                </a:gs>
                <a:gs pos="99000">
                  <a:srgbClr val="005172">
                    <a:alpha val="0"/>
                  </a:srgbClr>
                </a:gs>
                <a:gs pos="100000">
                  <a:schemeClr val="tx1"/>
                </a:gs>
              </a:gsLst>
              <a:lin ang="5400000" scaled="0"/>
            </a:gradFill>
          </a:ln>
          <a:extLst/>
        </p:spPr>
        <p:txBody>
          <a:bodyPr vert="horz" wrap="square" lIns="18000" tIns="0" rIns="91440" bIns="32400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GB" dirty="0" err="1" smtClean="0"/>
              <a:t>Klik</a:t>
            </a:r>
            <a:r>
              <a:rPr lang="en-GB" dirty="0" smtClean="0"/>
              <a:t> om de </a:t>
            </a:r>
            <a:r>
              <a:rPr lang="en-GB" dirty="0" err="1" smtClean="0"/>
              <a:t>stijl</a:t>
            </a:r>
            <a:r>
              <a:rPr lang="en-GB" dirty="0" smtClean="0"/>
              <a:t> te </a:t>
            </a:r>
            <a:r>
              <a:rPr lang="en-GB" dirty="0" err="1" smtClean="0"/>
              <a:t>bewerken</a:t>
            </a:r>
            <a:endParaRPr lang="en-GB" dirty="0" smtClean="0"/>
          </a:p>
        </p:txBody>
      </p:sp>
      <p:sp>
        <p:nvSpPr>
          <p:cNvPr id="1028" name="Tijdelijke aanduiding voor tekst 23"/>
          <p:cNvSpPr>
            <a:spLocks noGrp="1"/>
          </p:cNvSpPr>
          <p:nvPr>
            <p:ph type="body" idx="1"/>
          </p:nvPr>
        </p:nvSpPr>
        <p:spPr bwMode="auto">
          <a:xfrm>
            <a:off x="421200" y="1843200"/>
            <a:ext cx="8521188" cy="408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dirty="0" err="1" smtClean="0"/>
              <a:t>Klik</a:t>
            </a:r>
            <a:r>
              <a:rPr lang="en-GB" dirty="0" smtClean="0"/>
              <a:t> om de </a:t>
            </a:r>
            <a:r>
              <a:rPr lang="en-GB" dirty="0" err="1" smtClean="0"/>
              <a:t>modelstijlen</a:t>
            </a:r>
            <a:r>
              <a:rPr lang="en-GB" dirty="0" smtClean="0"/>
              <a:t> te </a:t>
            </a:r>
            <a:r>
              <a:rPr lang="en-GB" dirty="0" err="1" smtClean="0"/>
              <a:t>bewerken</a:t>
            </a:r>
            <a:endParaRPr lang="en-GB" dirty="0" smtClean="0"/>
          </a:p>
          <a:p>
            <a:pPr lvl="1"/>
            <a:r>
              <a:rPr lang="en-GB" dirty="0" err="1" smtClean="0"/>
              <a:t>Tweede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 smtClean="0"/>
          </a:p>
          <a:p>
            <a:pPr lvl="2"/>
            <a:r>
              <a:rPr lang="en-GB" dirty="0" err="1" smtClean="0"/>
              <a:t>Derde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 smtClean="0"/>
          </a:p>
          <a:p>
            <a:pPr lvl="3"/>
            <a:r>
              <a:rPr lang="en-GB" dirty="0" err="1" smtClean="0"/>
              <a:t>Vierde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 smtClean="0"/>
          </a:p>
          <a:p>
            <a:pPr lvl="4"/>
            <a:r>
              <a:rPr lang="en-GB" dirty="0" err="1" smtClean="0"/>
              <a:t>Vijfde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 smtClean="0"/>
          </a:p>
          <a:p>
            <a:pPr lvl="4"/>
            <a:endParaRPr lang="en-GB" dirty="0" smtClean="0"/>
          </a:p>
        </p:txBody>
      </p:sp>
      <p:sp>
        <p:nvSpPr>
          <p:cNvPr id="4" name="Tijdelijke aanduiding voor dianummer 1"/>
          <p:cNvSpPr>
            <a:spLocks noGrp="1"/>
          </p:cNvSpPr>
          <p:nvPr>
            <p:ph type="sldNum" sz="quarter" idx="4"/>
          </p:nvPr>
        </p:nvSpPr>
        <p:spPr>
          <a:xfrm>
            <a:off x="8519145" y="6408000"/>
            <a:ext cx="468000" cy="164250"/>
          </a:xfrm>
          <a:prstGeom prst="rect">
            <a:avLst/>
          </a:prstGeom>
          <a:noFill/>
        </p:spPr>
        <p:txBody>
          <a:bodyPr wrap="square" tIns="0" rIns="36000" bIns="0" rtlCol="0">
            <a:noAutofit/>
          </a:bodyPr>
          <a:lstStyle>
            <a:lvl1pPr>
              <a:defRPr lang="nl-NL" sz="900" smtClean="0">
                <a:latin typeface="Verdana" pitchFamily="34" charset="0"/>
              </a:defRPr>
            </a:lvl1pPr>
          </a:lstStyle>
          <a:p>
            <a:pPr algn="r">
              <a:lnSpc>
                <a:spcPts val="1200"/>
              </a:lnSpc>
            </a:pPr>
            <a:fld id="{F25965E0-7062-474C-8671-DB3A3CE669B0}" type="slidenum">
              <a:rPr lang="en-GB" smtClean="0"/>
              <a:pPr algn="r">
                <a:lnSpc>
                  <a:spcPts val="1200"/>
                </a:lnSpc>
              </a:pPr>
              <a:t>‹#›</a:t>
            </a:fld>
            <a:endParaRPr lang="en-GB" dirty="0"/>
          </a:p>
        </p:txBody>
      </p:sp>
      <p:pic>
        <p:nvPicPr>
          <p:cNvPr id="2" name="Picture 1"/>
          <p:cNvPicPr>
            <a:picLocks/>
          </p:cNvPicPr>
          <p:nvPr userDrawn="1"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hidden"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2050" name="Picture 2" descr="D:\GH_EU projects\EU QUICS\workshops and meetings\2015-06 training event Luxembourg June\Training Session 2\lecture\QUICS_Logo.png"/>
          <p:cNvPicPr>
            <a:picLocks noChangeAspect="1" noChangeArrowheads="1"/>
          </p:cNvPicPr>
          <p:nvPr userDrawn="1"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2110" y="6171931"/>
            <a:ext cx="1358783" cy="592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67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68" r:id="rId8"/>
    <p:sldLayoutId id="2147483664" r:id="rId9"/>
    <p:sldLayoutId id="2147483653" r:id="rId10"/>
    <p:sldLayoutId id="2147483655" r:id="rId11"/>
    <p:sldLayoutId id="2147483656" r:id="rId12"/>
    <p:sldLayoutId id="2147483657" r:id="rId13"/>
    <p:sldLayoutId id="2147483659" r:id="rId14"/>
    <p:sldLayoutId id="2147483660" r:id="rId15"/>
    <p:sldLayoutId id="2147483661" r:id="rId16"/>
    <p:sldLayoutId id="2147483663" r:id="rId17"/>
    <p:sldLayoutId id="2147483665" r:id="rId18"/>
    <p:sldLayoutId id="2147483686" r:id="rId19"/>
    <p:sldLayoutId id="2147483654" r:id="rId20"/>
    <p:sldLayoutId id="2147483666" r:id="rId21"/>
    <p:sldLayoutId id="2147483688" r:id="rId22"/>
    <p:sldLayoutId id="2147483690" r:id="rId23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fontAlgn="base">
        <a:lnSpc>
          <a:spcPts val="4000"/>
        </a:lnSpc>
        <a:spcBef>
          <a:spcPct val="0"/>
        </a:spcBef>
        <a:spcAft>
          <a:spcPct val="0"/>
        </a:spcAft>
        <a:defRPr sz="3000" kern="1200">
          <a:solidFill>
            <a:schemeClr val="bg2"/>
          </a:solidFill>
          <a:latin typeface="Verdana" pitchFamily="34" charset="0"/>
          <a:ea typeface="+mj-ea"/>
          <a:cs typeface="+mj-cs"/>
        </a:defRPr>
      </a:lvl1pPr>
      <a:lvl2pPr algn="l" rtl="0" fontAlgn="base">
        <a:lnSpc>
          <a:spcPts val="4000"/>
        </a:lnSpc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Verdana" pitchFamily="34" charset="0"/>
        </a:defRPr>
      </a:lvl2pPr>
      <a:lvl3pPr algn="l" rtl="0" fontAlgn="base">
        <a:lnSpc>
          <a:spcPts val="4000"/>
        </a:lnSpc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Verdana" pitchFamily="34" charset="0"/>
        </a:defRPr>
      </a:lvl3pPr>
      <a:lvl4pPr algn="l" rtl="0" fontAlgn="base">
        <a:lnSpc>
          <a:spcPts val="4000"/>
        </a:lnSpc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Verdana" pitchFamily="34" charset="0"/>
        </a:defRPr>
      </a:lvl4pPr>
      <a:lvl5pPr algn="l" rtl="0" fontAlgn="base">
        <a:lnSpc>
          <a:spcPts val="4000"/>
        </a:lnSpc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Verdana" pitchFamily="34" charset="0"/>
        </a:defRPr>
      </a:lvl5pPr>
      <a:lvl6pPr marL="457200" algn="l" rtl="0" fontAlgn="base">
        <a:lnSpc>
          <a:spcPts val="4000"/>
        </a:lnSpc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Verdana" pitchFamily="34" charset="0"/>
        </a:defRPr>
      </a:lvl6pPr>
      <a:lvl7pPr marL="914400" algn="l" rtl="0" fontAlgn="base">
        <a:lnSpc>
          <a:spcPts val="4000"/>
        </a:lnSpc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Verdana" pitchFamily="34" charset="0"/>
        </a:defRPr>
      </a:lvl7pPr>
      <a:lvl8pPr marL="1371600" algn="l" rtl="0" fontAlgn="base">
        <a:lnSpc>
          <a:spcPts val="4000"/>
        </a:lnSpc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Verdana" pitchFamily="34" charset="0"/>
        </a:defRPr>
      </a:lvl8pPr>
      <a:lvl9pPr marL="1828800" algn="l" rtl="0" fontAlgn="base">
        <a:lnSpc>
          <a:spcPts val="4000"/>
        </a:lnSpc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Verdana" pitchFamily="34" charset="0"/>
        </a:defRPr>
      </a:lvl9pPr>
    </p:titleStyle>
    <p:bodyStyle>
      <a:lvl1pPr marL="252413" indent="-252413" algn="l" rtl="0" fontAlgn="base">
        <a:lnSpc>
          <a:spcPts val="2500"/>
        </a:lnSpc>
        <a:spcBef>
          <a:spcPts val="1200"/>
        </a:spcBef>
        <a:spcAft>
          <a:spcPct val="0"/>
        </a:spcAft>
        <a:buClr>
          <a:schemeClr val="bg2"/>
        </a:buClr>
        <a:buSzPct val="140000"/>
        <a:buFont typeface="Wingdings" pitchFamily="2" charset="2"/>
        <a:buChar char="§"/>
        <a:defRPr sz="2200" kern="1200">
          <a:solidFill>
            <a:schemeClr val="bg2"/>
          </a:solidFill>
          <a:latin typeface="Verdana" pitchFamily="34" charset="0"/>
          <a:ea typeface="+mn-ea"/>
          <a:cs typeface="+mn-cs"/>
        </a:defRPr>
      </a:lvl1pPr>
      <a:lvl2pPr marL="982663" indent="-285750" algn="l" rtl="0" fontAlgn="base">
        <a:lnSpc>
          <a:spcPts val="2500"/>
        </a:lnSpc>
        <a:spcBef>
          <a:spcPts val="1000"/>
        </a:spcBef>
        <a:spcAft>
          <a:spcPct val="0"/>
        </a:spcAft>
        <a:buClr>
          <a:schemeClr val="bg2"/>
        </a:buClr>
        <a:buSzPct val="115000"/>
        <a:buFont typeface="Verdana" pitchFamily="34" charset="0"/>
        <a:buChar char="●"/>
        <a:defRPr sz="2200" kern="1200">
          <a:solidFill>
            <a:schemeClr val="bg2"/>
          </a:solidFill>
          <a:latin typeface="Verdana" pitchFamily="34" charset="0"/>
          <a:ea typeface="+mn-ea"/>
          <a:cs typeface="+mn-cs"/>
        </a:defRPr>
      </a:lvl2pPr>
      <a:lvl3pPr marL="1879600" indent="-319088" algn="l" rtl="0" fontAlgn="base">
        <a:lnSpc>
          <a:spcPts val="2500"/>
        </a:lnSpc>
        <a:spcBef>
          <a:spcPts val="1000"/>
        </a:spcBef>
        <a:spcAft>
          <a:spcPct val="0"/>
        </a:spcAft>
        <a:buSzPct val="115000"/>
        <a:buFont typeface="Verdana" pitchFamily="34" charset="0"/>
        <a:buChar char="●"/>
        <a:defRPr sz="2200" kern="1200">
          <a:solidFill>
            <a:schemeClr val="bg2"/>
          </a:solidFill>
          <a:latin typeface="Verdana" pitchFamily="34" charset="0"/>
          <a:ea typeface="+mn-ea"/>
          <a:cs typeface="+mn-cs"/>
        </a:defRPr>
      </a:lvl3pPr>
      <a:lvl4pPr marL="2692400" indent="-360363" algn="l" rtl="0" fontAlgn="base">
        <a:lnSpc>
          <a:spcPts val="2500"/>
        </a:lnSpc>
        <a:spcBef>
          <a:spcPct val="20000"/>
        </a:spcBef>
        <a:spcAft>
          <a:spcPct val="0"/>
        </a:spcAft>
        <a:buSzPct val="115000"/>
        <a:buFont typeface="Verdana" pitchFamily="34" charset="0"/>
        <a:buChar char="●"/>
        <a:defRPr sz="2200" kern="1200" baseline="0">
          <a:solidFill>
            <a:schemeClr val="bg2"/>
          </a:solidFill>
          <a:latin typeface="Verdana" pitchFamily="34" charset="0"/>
          <a:ea typeface="+mn-ea"/>
          <a:cs typeface="+mn-cs"/>
        </a:defRPr>
      </a:lvl4pPr>
      <a:lvl5pPr marL="3405188" indent="-352425" algn="l" rtl="0" fontAlgn="base">
        <a:lnSpc>
          <a:spcPts val="2500"/>
        </a:lnSpc>
        <a:spcBef>
          <a:spcPct val="20000"/>
        </a:spcBef>
        <a:spcAft>
          <a:spcPct val="0"/>
        </a:spcAft>
        <a:buSzPct val="115000"/>
        <a:buFont typeface="Verdana" pitchFamily="34" charset="0"/>
        <a:buChar char="●"/>
        <a:defRPr sz="2200" kern="1200">
          <a:solidFill>
            <a:schemeClr val="bg2"/>
          </a:solidFill>
          <a:latin typeface="Verdana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3CF7B8-8F42-4BAC-B25C-88DCA85883C4}" type="datetimeFigureOut">
              <a:rPr lang="en-GB" smtClean="0"/>
              <a:t>20/04/2017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07D2B2-5E2E-4379-B59B-DF97DB1DF6A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56032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emf"/><Relationship Id="rId3" Type="http://schemas.openxmlformats.org/officeDocument/2006/relationships/notesSlide" Target="../notesSlides/notesSlide12.xml"/><Relationship Id="rId7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8.emf"/><Relationship Id="rId5" Type="http://schemas.openxmlformats.org/officeDocument/2006/relationships/oleObject" Target="../embeddings/oleObject1.bin"/><Relationship Id="rId10" Type="http://schemas.openxmlformats.org/officeDocument/2006/relationships/image" Target="../media/image30.emf"/><Relationship Id="rId4" Type="http://schemas.openxmlformats.org/officeDocument/2006/relationships/image" Target="../media/image24.png"/><Relationship Id="rId9" Type="http://schemas.openxmlformats.org/officeDocument/2006/relationships/oleObject" Target="../embeddings/oleObject3.bin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10" Type="http://schemas.openxmlformats.org/officeDocument/2006/relationships/image" Target="../media/image49.png"/><Relationship Id="rId4" Type="http://schemas.openxmlformats.org/officeDocument/2006/relationships/image" Target="../media/image43.jpeg"/><Relationship Id="rId9" Type="http://schemas.openxmlformats.org/officeDocument/2006/relationships/image" Target="../media/image4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jpeg"/><Relationship Id="rId4" Type="http://schemas.openxmlformats.org/officeDocument/2006/relationships/image" Target="../media/image5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" TargetMode="External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emf"/><Relationship Id="rId4" Type="http://schemas.openxmlformats.org/officeDocument/2006/relationships/image" Target="../media/image14.gi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91643" y="230188"/>
            <a:ext cx="8442796" cy="1866047"/>
          </a:xfrm>
        </p:spPr>
        <p:txBody>
          <a:bodyPr/>
          <a:lstStyle/>
          <a:p>
            <a:pPr algn="ctr"/>
            <a:r>
              <a:rPr lang="pl-PL" sz="3500" b="1" dirty="0" smtClean="0"/>
              <a:t>Introduction to uncertainty analysis in spatial environmental modelling</a:t>
            </a:r>
            <a:endParaRPr lang="en-GB" sz="3500" b="1" dirty="0"/>
          </a:p>
        </p:txBody>
      </p:sp>
      <p:pic>
        <p:nvPicPr>
          <p:cNvPr id="20" name="Tijdelijke aanduiding voor afbeelding 19"/>
          <p:cNvPicPr>
            <a:picLocks noGrp="1" noChangeAspect="1"/>
          </p:cNvPicPr>
          <p:nvPr>
            <p:ph type="pic" sz="quarter" idx="19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17" name="Tijdelijke aanduiding voor afbeelding 16"/>
          <p:cNvPicPr>
            <a:picLocks noGrp="1" noChangeAspect="1"/>
          </p:cNvPicPr>
          <p:nvPr>
            <p:ph type="pic" sz="quarter" idx="16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16" name="Tijdelijke aanduiding voor afbeelding 15"/>
          <p:cNvPicPr>
            <a:picLocks noGrp="1" noChangeAspect="1"/>
          </p:cNvPicPr>
          <p:nvPr>
            <p:ph type="pic" sz="quarter" idx="15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5" name="Tijdelijke aanduiding voor tekst 4"/>
          <p:cNvSpPr>
            <a:spLocks noGrp="1"/>
          </p:cNvSpPr>
          <p:nvPr>
            <p:ph type="body" sz="quarter" idx="18"/>
          </p:nvPr>
        </p:nvSpPr>
        <p:spPr>
          <a:xfrm>
            <a:off x="455043" y="2178807"/>
            <a:ext cx="8447087" cy="371475"/>
          </a:xfrm>
        </p:spPr>
        <p:txBody>
          <a:bodyPr/>
          <a:lstStyle/>
          <a:p>
            <a:r>
              <a:rPr lang="pl-PL" dirty="0" smtClean="0"/>
              <a:t>Kasia Sawicka and Gerard Heuvelink</a:t>
            </a:r>
          </a:p>
          <a:p>
            <a:r>
              <a:rPr lang="pl-PL" dirty="0" smtClean="0"/>
              <a:t>Vienna, 24 April 2017</a:t>
            </a:r>
            <a:endParaRPr lang="en-GB" dirty="0"/>
          </a:p>
        </p:txBody>
      </p:sp>
      <p:pic>
        <p:nvPicPr>
          <p:cNvPr id="9" name="Picture Placeholder 8"/>
          <p:cNvPicPr>
            <a:picLocks noGrp="1" noChangeAspect="1"/>
          </p:cNvPicPr>
          <p:nvPr>
            <p:ph type="pic" sz="quarter" idx="13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87" b="4587"/>
          <a:stretch>
            <a:fillRect/>
          </a:stretch>
        </p:blipFill>
        <p:spPr/>
      </p:pic>
      <p:grpSp>
        <p:nvGrpSpPr>
          <p:cNvPr id="8" name="Group 7"/>
          <p:cNvGrpSpPr/>
          <p:nvPr/>
        </p:nvGrpSpPr>
        <p:grpSpPr>
          <a:xfrm>
            <a:off x="3874718" y="6048176"/>
            <a:ext cx="3223365" cy="884127"/>
            <a:chOff x="1062796" y="38817232"/>
            <a:chExt cx="11133162" cy="3220751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2796" y="38817232"/>
              <a:ext cx="4238671" cy="2880000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>
            <a:xfrm>
              <a:off x="5301469" y="38979960"/>
              <a:ext cx="6894489" cy="3058023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+mn-cs"/>
                </a:defRPr>
              </a:lvl9pPr>
            </a:lstStyle>
            <a:p>
              <a:pPr algn="just"/>
              <a:r>
                <a:rPr lang="en-GB" sz="800" dirty="0" smtClean="0"/>
                <a:t>This project has received funding from the European Union’s Seventh Framework Programme for research, technological development and demonstration under grant agreement no 607000.</a:t>
              </a:r>
              <a:endParaRPr lang="en-GB" sz="800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062796" y="38817232"/>
              <a:ext cx="11133162" cy="288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983885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6195543"/>
            <a:ext cx="5019472" cy="6624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720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GB" sz="1400" dirty="0" smtClean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6195543"/>
            <a:ext cx="5562600" cy="3343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720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GB" sz="1400" dirty="0" smtClean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1642" y="230188"/>
            <a:ext cx="8442796" cy="1353086"/>
          </a:xfrm>
        </p:spPr>
        <p:txBody>
          <a:bodyPr/>
          <a:lstStyle/>
          <a:p>
            <a:r>
              <a:rPr lang="en-GB" smtClean="0"/>
              <a:t>Example: computing </a:t>
            </a:r>
            <a:r>
              <a:rPr lang="en-GB" dirty="0" smtClean="0"/>
              <a:t>slope from DEM for a 2 by 2.5 area in the Austrian Alps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>
              <a:lnSpc>
                <a:spcPts val="1200"/>
              </a:lnSpc>
            </a:pPr>
            <a:fld id="{F25965E0-7062-474C-8671-DB3A3CE669B0}" type="slidenum">
              <a:rPr lang="en-GB" smtClean="0">
                <a:solidFill>
                  <a:srgbClr val="005172"/>
                </a:solidFill>
              </a:rPr>
              <a:pPr algn="r">
                <a:lnSpc>
                  <a:spcPts val="1200"/>
                </a:lnSpc>
              </a:pPr>
              <a:t>10</a:t>
            </a:fld>
            <a:endParaRPr lang="en-GB" dirty="0">
              <a:solidFill>
                <a:srgbClr val="005172"/>
              </a:solidFill>
            </a:endParaRPr>
          </a:p>
        </p:txBody>
      </p:sp>
      <p:pic>
        <p:nvPicPr>
          <p:cNvPr id="5" name="Picture 3" descr="oost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4800" y="1981200"/>
            <a:ext cx="5562600" cy="461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 descr="oostL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48400" y="1905000"/>
            <a:ext cx="2632075" cy="335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64919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6195543"/>
            <a:ext cx="5019472" cy="6624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720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GB" sz="1400" dirty="0" smtClean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6195543"/>
            <a:ext cx="5562600" cy="3343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720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GB" sz="1400" dirty="0" smtClean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1642" y="230188"/>
            <a:ext cx="8442796" cy="1353086"/>
          </a:xfrm>
        </p:spPr>
        <p:txBody>
          <a:bodyPr/>
          <a:lstStyle/>
          <a:p>
            <a:r>
              <a:rPr lang="en-GB" dirty="0" smtClean="0"/>
              <a:t>Slope map computed from the DEM (percent):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>
              <a:lnSpc>
                <a:spcPts val="1200"/>
              </a:lnSpc>
            </a:pPr>
            <a:fld id="{F25965E0-7062-474C-8671-DB3A3CE669B0}" type="slidenum">
              <a:rPr lang="en-GB" smtClean="0">
                <a:solidFill>
                  <a:srgbClr val="005172"/>
                </a:solidFill>
              </a:rPr>
              <a:pPr algn="r">
                <a:lnSpc>
                  <a:spcPts val="1200"/>
                </a:lnSpc>
              </a:pPr>
              <a:t>11</a:t>
            </a:fld>
            <a:endParaRPr lang="en-GB" dirty="0">
              <a:solidFill>
                <a:srgbClr val="005172"/>
              </a:solidFill>
            </a:endParaRPr>
          </a:p>
        </p:txBody>
      </p:sp>
      <p:grpSp>
        <p:nvGrpSpPr>
          <p:cNvPr id="8" name="Group 3"/>
          <p:cNvGrpSpPr>
            <a:grpSpLocks/>
          </p:cNvGrpSpPr>
          <p:nvPr/>
        </p:nvGrpSpPr>
        <p:grpSpPr bwMode="auto">
          <a:xfrm>
            <a:off x="628650" y="1981200"/>
            <a:ext cx="8515350" cy="4610100"/>
            <a:chOff x="192" y="1248"/>
            <a:chExt cx="5364" cy="2904"/>
          </a:xfrm>
        </p:grpSpPr>
        <p:pic>
          <p:nvPicPr>
            <p:cNvPr id="9" name="Picture 4" descr="slope"/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2" y="1248"/>
              <a:ext cx="3504" cy="29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" name="Picture 5" descr="slopeL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36" y="1248"/>
              <a:ext cx="1620" cy="19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418363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>
              <a:lnSpc>
                <a:spcPts val="1200"/>
              </a:lnSpc>
            </a:pPr>
            <a:fld id="{F25965E0-7062-474C-8671-DB3A3CE669B0}" type="slidenum">
              <a:rPr lang="en-GB" smtClean="0">
                <a:solidFill>
                  <a:srgbClr val="005172"/>
                </a:solidFill>
              </a:rPr>
              <a:pPr algn="r">
                <a:lnSpc>
                  <a:spcPts val="1200"/>
                </a:lnSpc>
              </a:pPr>
              <a:t>12</a:t>
            </a:fld>
            <a:endParaRPr lang="en-GB" dirty="0">
              <a:solidFill>
                <a:srgbClr val="005172"/>
              </a:solidFill>
            </a:endParaRPr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1524000" y="2133600"/>
            <a:ext cx="6208200" cy="2340000"/>
          </a:xfrm>
          <a:prstGeom prst="rect">
            <a:avLst/>
          </a:prstGeom>
          <a:solidFill>
            <a:srgbClr val="CCCCFF"/>
          </a:solidFill>
        </p:spPr>
        <p:txBody>
          <a:bodyPr wrap="square" tIns="0" rIns="36000" bIns="0" rtlCol="0">
            <a:no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lang="nl-NL" sz="900" kern="1200" smtClean="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GB" sz="3200" dirty="0" smtClean="0"/>
              <a:t>Now let the uncertainty about the elevation be </a:t>
            </a:r>
            <a:r>
              <a:rPr lang="en-GB" sz="3200" dirty="0" smtClean="0">
                <a:sym typeface="Symbol"/>
              </a:rPr>
              <a:t> 10 meter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2659672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-1" y="6195543"/>
            <a:ext cx="8784077" cy="6624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720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GB" sz="1400" dirty="0" smtClean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6195543"/>
            <a:ext cx="5019472" cy="6624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720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GB" sz="1400" dirty="0" smtClean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6195543"/>
            <a:ext cx="5562600" cy="3343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720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GB" sz="1400" dirty="0" smtClean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1642" y="230188"/>
            <a:ext cx="8442796" cy="840125"/>
          </a:xfrm>
        </p:spPr>
        <p:txBody>
          <a:bodyPr/>
          <a:lstStyle/>
          <a:p>
            <a:r>
              <a:rPr lang="en-GB" dirty="0" smtClean="0"/>
              <a:t>Realisations of uncertain DEM: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>
              <a:lnSpc>
                <a:spcPts val="1200"/>
              </a:lnSpc>
            </a:pPr>
            <a:fld id="{F25965E0-7062-474C-8671-DB3A3CE669B0}" type="slidenum">
              <a:rPr lang="en-GB" smtClean="0">
                <a:solidFill>
                  <a:srgbClr val="005172"/>
                </a:solidFill>
              </a:rPr>
              <a:pPr algn="r">
                <a:lnSpc>
                  <a:spcPts val="1200"/>
                </a:lnSpc>
              </a:pPr>
              <a:t>13</a:t>
            </a:fld>
            <a:endParaRPr lang="en-GB" dirty="0">
              <a:solidFill>
                <a:srgbClr val="005172"/>
              </a:solidFill>
            </a:endParaRPr>
          </a:p>
        </p:txBody>
      </p:sp>
      <p:pic>
        <p:nvPicPr>
          <p:cNvPr id="8" name="Picture 3" descr="AnimOost"/>
          <p:cNvPicPr>
            <a:picLocks noChangeAspect="1" noChangeArrowheads="1" noCrop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43000" y="1219200"/>
            <a:ext cx="6629400" cy="5494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1282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1" y="6195543"/>
            <a:ext cx="8784077" cy="6624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720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GB" sz="1400" dirty="0" smtClean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6195543"/>
            <a:ext cx="5562600" cy="3343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720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GB" sz="1400" dirty="0" smtClean="0">
              <a:solidFill>
                <a:schemeClr val="tx1"/>
              </a:solidFill>
            </a:endParaRPr>
          </a:p>
        </p:txBody>
      </p:sp>
      <p:pic>
        <p:nvPicPr>
          <p:cNvPr id="6" name="Picture 3" descr="AnimSlop"/>
          <p:cNvPicPr>
            <a:picLocks noChangeAspect="1" noChangeArrowheads="1" noCrop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48080" y="1198880"/>
            <a:ext cx="6630881" cy="5494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1642" y="230188"/>
            <a:ext cx="8442796" cy="840125"/>
          </a:xfrm>
        </p:spPr>
        <p:txBody>
          <a:bodyPr/>
          <a:lstStyle/>
          <a:p>
            <a:r>
              <a:rPr lang="en-GB" dirty="0" smtClean="0"/>
              <a:t>Corresponding slope maps: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>
              <a:lnSpc>
                <a:spcPts val="1200"/>
              </a:lnSpc>
            </a:pPr>
            <a:fld id="{F25965E0-7062-474C-8671-DB3A3CE669B0}" type="slidenum">
              <a:rPr lang="en-GB" smtClean="0">
                <a:solidFill>
                  <a:srgbClr val="005172"/>
                </a:solidFill>
              </a:rPr>
              <a:pPr algn="r">
                <a:lnSpc>
                  <a:spcPts val="1200"/>
                </a:lnSpc>
              </a:pPr>
              <a:t>14</a:t>
            </a:fld>
            <a:endParaRPr lang="en-GB" dirty="0">
              <a:solidFill>
                <a:srgbClr val="00517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3212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1642" y="230188"/>
            <a:ext cx="8442796" cy="840125"/>
          </a:xfrm>
        </p:spPr>
        <p:txBody>
          <a:bodyPr/>
          <a:lstStyle/>
          <a:p>
            <a:r>
              <a:rPr lang="en-GB" dirty="0" smtClean="0"/>
              <a:t>Histograms capture uncertainty in slope: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>
              <a:lnSpc>
                <a:spcPts val="1200"/>
              </a:lnSpc>
            </a:pPr>
            <a:fld id="{F25965E0-7062-474C-8671-DB3A3CE669B0}" type="slidenum">
              <a:rPr lang="en-GB" smtClean="0">
                <a:solidFill>
                  <a:srgbClr val="005172"/>
                </a:solidFill>
              </a:rPr>
              <a:pPr algn="r">
                <a:lnSpc>
                  <a:spcPts val="1200"/>
                </a:lnSpc>
              </a:pPr>
              <a:t>15</a:t>
            </a:fld>
            <a:endParaRPr lang="en-GB" dirty="0">
              <a:solidFill>
                <a:srgbClr val="005172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228228" y="1345660"/>
            <a:ext cx="8669338" cy="4535488"/>
            <a:chOff x="199231" y="1524000"/>
            <a:chExt cx="8669338" cy="4535488"/>
          </a:xfrm>
        </p:grpSpPr>
        <p:pic>
          <p:nvPicPr>
            <p:cNvPr id="9" name="Picture 4" descr="slope"/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51831" y="1828800"/>
              <a:ext cx="5105400" cy="4230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aphicFrame>
          <p:nvGraphicFramePr>
            <p:cNvPr id="10" name="Object 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698235338"/>
                </p:ext>
              </p:extLst>
            </p:nvPr>
          </p:nvGraphicFramePr>
          <p:xfrm>
            <a:off x="199231" y="3048000"/>
            <a:ext cx="1508125" cy="12065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665" name="Picture" r:id="rId5" imgW="4535729" imgH="3628644" progId="StaticEnhancedMetafile">
                    <p:embed/>
                  </p:oleObj>
                </mc:Choice>
                <mc:Fallback>
                  <p:oleObj name="Picture" r:id="rId5" imgW="4535729" imgH="3628644" progId="StaticEnhancedMetafile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9231" y="3048000"/>
                          <a:ext cx="1508125" cy="12065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12700" cap="sq">
                              <a:solidFill>
                                <a:schemeClr val="tx1"/>
                              </a:solidFill>
                              <a:miter lim="800000"/>
                              <a:headEnd type="none" w="sm" len="sm"/>
                              <a:tailEnd type="none" w="sm" len="sm"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" name="Object 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948614816"/>
                </p:ext>
              </p:extLst>
            </p:nvPr>
          </p:nvGraphicFramePr>
          <p:xfrm>
            <a:off x="7362031" y="4343400"/>
            <a:ext cx="1506538" cy="12049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666" name="Figuur" r:id="rId7" imgW="4535729" imgH="3628644" progId="StaticEnhancedMetafile">
                    <p:embed/>
                  </p:oleObj>
                </mc:Choice>
                <mc:Fallback>
                  <p:oleObj name="Figuur" r:id="rId7" imgW="4535729" imgH="3628644" progId="StaticEnhancedMetafile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362031" y="4343400"/>
                          <a:ext cx="1506538" cy="120491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12700" cap="sq">
                              <a:solidFill>
                                <a:schemeClr val="tx1"/>
                              </a:solidFill>
                              <a:miter lim="800000"/>
                              <a:headEnd type="none" w="sm" len="sm"/>
                              <a:tailEnd type="none" w="sm" len="sm"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2" name="Object 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65631963"/>
                </p:ext>
              </p:extLst>
            </p:nvPr>
          </p:nvGraphicFramePr>
          <p:xfrm>
            <a:off x="7285831" y="1524000"/>
            <a:ext cx="1524000" cy="1219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667" name="Figuur" r:id="rId9" imgW="4535729" imgH="3628644" progId="StaticEnhancedMetafile">
                    <p:embed/>
                  </p:oleObj>
                </mc:Choice>
                <mc:Fallback>
                  <p:oleObj name="Figuur" r:id="rId9" imgW="4535729" imgH="3628644" progId="StaticEnhancedMetafile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285831" y="1524000"/>
                          <a:ext cx="1524000" cy="12192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12700" cap="sq">
                              <a:solidFill>
                                <a:schemeClr val="tx1"/>
                              </a:solidFill>
                              <a:miter lim="800000"/>
                              <a:headEnd type="none" w="sm" len="sm"/>
                              <a:tailEnd type="none" w="sm" len="sm"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3" name="Line 8"/>
            <p:cNvSpPr>
              <a:spLocks noChangeShapeType="1"/>
            </p:cNvSpPr>
            <p:nvPr/>
          </p:nvSpPr>
          <p:spPr bwMode="auto">
            <a:xfrm>
              <a:off x="1672431" y="3714750"/>
              <a:ext cx="1955800" cy="781050"/>
            </a:xfrm>
            <a:prstGeom prst="line">
              <a:avLst/>
            </a:prstGeom>
            <a:noFill/>
            <a:ln w="38100" cap="sq">
              <a:solidFill>
                <a:schemeClr val="accent6"/>
              </a:solidFill>
              <a:round/>
              <a:headEnd type="none" w="sm" len="sm"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GB"/>
            </a:p>
          </p:txBody>
        </p:sp>
        <p:sp>
          <p:nvSpPr>
            <p:cNvPr id="14" name="Line 9"/>
            <p:cNvSpPr>
              <a:spLocks noChangeShapeType="1"/>
            </p:cNvSpPr>
            <p:nvPr/>
          </p:nvSpPr>
          <p:spPr bwMode="auto">
            <a:xfrm flipH="1">
              <a:off x="5761831" y="2057400"/>
              <a:ext cx="1574800" cy="1295400"/>
            </a:xfrm>
            <a:prstGeom prst="line">
              <a:avLst/>
            </a:prstGeom>
            <a:noFill/>
            <a:ln w="38100" cap="sq">
              <a:solidFill>
                <a:srgbClr val="000000"/>
              </a:solidFill>
              <a:round/>
              <a:headEnd type="none" w="sm" len="sm"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GB"/>
            </a:p>
          </p:txBody>
        </p:sp>
        <p:sp>
          <p:nvSpPr>
            <p:cNvPr id="15" name="Line 10"/>
            <p:cNvSpPr>
              <a:spLocks noChangeShapeType="1"/>
            </p:cNvSpPr>
            <p:nvPr/>
          </p:nvSpPr>
          <p:spPr bwMode="auto">
            <a:xfrm flipH="1">
              <a:off x="5685631" y="4845050"/>
              <a:ext cx="1727200" cy="184150"/>
            </a:xfrm>
            <a:prstGeom prst="line">
              <a:avLst/>
            </a:prstGeom>
            <a:noFill/>
            <a:ln w="38100" cap="sq">
              <a:solidFill>
                <a:schemeClr val="accent6"/>
              </a:solidFill>
              <a:round/>
              <a:headEnd type="none" w="sm" len="sm"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297595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1642" y="230188"/>
            <a:ext cx="8442796" cy="606391"/>
          </a:xfrm>
        </p:spPr>
        <p:txBody>
          <a:bodyPr/>
          <a:lstStyle/>
          <a:p>
            <a:r>
              <a:rPr lang="en-GB" dirty="0" smtClean="0"/>
              <a:t>Monte Carlo algorithm: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81000" y="990600"/>
            <a:ext cx="8521188" cy="3124200"/>
          </a:xfrm>
        </p:spPr>
        <p:txBody>
          <a:bodyPr/>
          <a:lstStyle/>
          <a:p>
            <a:pPr marL="457200" indent="-457200">
              <a:buSzPct val="100000"/>
              <a:buFont typeface="+mj-lt"/>
              <a:buAutoNum type="arabicPeriod"/>
            </a:pPr>
            <a:r>
              <a:rPr lang="en-GB" sz="2000" dirty="0" smtClean="0"/>
              <a:t>Repeat N times (N </a:t>
            </a:r>
            <a:r>
              <a:rPr lang="en-GB" sz="2000" dirty="0" smtClean="0">
                <a:sym typeface="Symbol"/>
              </a:rPr>
              <a:t> 100):</a:t>
            </a:r>
          </a:p>
          <a:p>
            <a:pPr marL="1187450" lvl="1" indent="-457200">
              <a:buSzPct val="100000"/>
              <a:buFont typeface="+mj-lt"/>
              <a:buAutoNum type="arabicPeriod"/>
            </a:pPr>
            <a:r>
              <a:rPr lang="en-GB" sz="2000" dirty="0" smtClean="0"/>
              <a:t>Simulate a realisation from the probability distribution of the uncertain inputs using a pseudo-random number generator</a:t>
            </a:r>
          </a:p>
          <a:p>
            <a:pPr marL="1187450" lvl="1" indent="-457200">
              <a:buSzPct val="100000"/>
              <a:buFont typeface="+mj-lt"/>
              <a:buAutoNum type="arabicPeriod"/>
            </a:pPr>
            <a:r>
              <a:rPr lang="en-GB" sz="2000" dirty="0" smtClean="0"/>
              <a:t>Run the model with these inputs and store the result</a:t>
            </a:r>
          </a:p>
          <a:p>
            <a:pPr marL="457200" indent="-457200">
              <a:buSzPct val="100000"/>
              <a:buFont typeface="+mj-lt"/>
              <a:buAutoNum type="arabicPeriod"/>
            </a:pPr>
            <a:r>
              <a:rPr lang="en-GB" sz="2000" dirty="0" smtClean="0"/>
              <a:t>Analyse the N model outputs by computing summary statistics such as the mean and standard deviation (the latter is a measure of the output uncertainty)</a:t>
            </a:r>
            <a:endParaRPr lang="en-GB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>
              <a:lnSpc>
                <a:spcPts val="1200"/>
              </a:lnSpc>
            </a:pPr>
            <a:fld id="{F25965E0-7062-474C-8671-DB3A3CE669B0}" type="slidenum">
              <a:rPr lang="en-GB" smtClean="0">
                <a:solidFill>
                  <a:srgbClr val="005172"/>
                </a:solidFill>
              </a:rPr>
              <a:pPr algn="r">
                <a:lnSpc>
                  <a:spcPts val="1200"/>
                </a:lnSpc>
              </a:pPr>
              <a:t>16</a:t>
            </a:fld>
            <a:endParaRPr lang="en-GB" dirty="0">
              <a:solidFill>
                <a:srgbClr val="005172"/>
              </a:solidFill>
            </a:endParaRPr>
          </a:p>
        </p:txBody>
      </p:sp>
      <p:pic>
        <p:nvPicPr>
          <p:cNvPr id="36866" name="Picture 2" descr="D:\GH_SGL\Workshops Cursussen Congressen\2014\PERC Uncertainty\Lectures\Whole_Monaco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4150306"/>
            <a:ext cx="3429000" cy="2571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867" name="Picture 3" descr="D:\GH_SGL\Workshops Cursussen Congressen\2014\PERC Uncertainty\Lectures\monte-carlo-casino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4150306"/>
            <a:ext cx="4571534" cy="2571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5657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1642" y="230188"/>
            <a:ext cx="8442796" cy="1353086"/>
          </a:xfrm>
        </p:spPr>
        <p:txBody>
          <a:bodyPr/>
          <a:lstStyle/>
          <a:p>
            <a:pPr marL="457200" indent="-457200">
              <a:spcAft>
                <a:spcPts val="1800"/>
              </a:spcAft>
            </a:pPr>
            <a:r>
              <a:rPr lang="en-GB" sz="3200" dirty="0" smtClean="0"/>
              <a:t>Performing the actual </a:t>
            </a:r>
            <a:r>
              <a:rPr lang="en-GB" sz="3200" dirty="0" smtClean="0">
                <a:solidFill>
                  <a:srgbClr val="6600CC"/>
                </a:solidFill>
              </a:rPr>
              <a:t>UNCERTAINTY PROPAGATION ANALYSIS</a:t>
            </a:r>
            <a:endParaRPr lang="en-GB" sz="3200" dirty="0">
              <a:solidFill>
                <a:srgbClr val="6600CC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457200" indent="-457200">
              <a:buSzPct val="100000"/>
              <a:buFont typeface="+mj-lt"/>
              <a:buAutoNum type="arabicPeriod"/>
            </a:pPr>
            <a:r>
              <a:rPr lang="en-GB" dirty="0" smtClean="0"/>
              <a:t>Taylor series approximation method</a:t>
            </a:r>
          </a:p>
          <a:p>
            <a:pPr marL="457200" indent="-457200">
              <a:buSzPct val="100000"/>
              <a:buFont typeface="+mj-lt"/>
              <a:buAutoNum type="arabicPeriod"/>
            </a:pPr>
            <a:r>
              <a:rPr lang="en-GB" dirty="0" smtClean="0"/>
              <a:t>Monte Carlo method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>
              <a:lnSpc>
                <a:spcPts val="1200"/>
              </a:lnSpc>
            </a:pPr>
            <a:fld id="{F25965E0-7062-474C-8671-DB3A3CE669B0}" type="slidenum">
              <a:rPr lang="en-GB" smtClean="0"/>
              <a:pPr algn="r">
                <a:lnSpc>
                  <a:spcPts val="1200"/>
                </a:lnSpc>
              </a:pPr>
              <a:t>17</a:t>
            </a:fld>
            <a:endParaRPr lang="en-GB" dirty="0"/>
          </a:p>
        </p:txBody>
      </p:sp>
      <p:grpSp>
        <p:nvGrpSpPr>
          <p:cNvPr id="17" name="Group 16"/>
          <p:cNvGrpSpPr/>
          <p:nvPr/>
        </p:nvGrpSpPr>
        <p:grpSpPr>
          <a:xfrm>
            <a:off x="477519" y="2685012"/>
            <a:ext cx="8521188" cy="3020805"/>
            <a:chOff x="477519" y="2685012"/>
            <a:chExt cx="8521188" cy="3020805"/>
          </a:xfrm>
        </p:grpSpPr>
        <p:grpSp>
          <p:nvGrpSpPr>
            <p:cNvPr id="13" name="Group 12"/>
            <p:cNvGrpSpPr/>
            <p:nvPr/>
          </p:nvGrpSpPr>
          <p:grpSpPr>
            <a:xfrm>
              <a:off x="477519" y="3572217"/>
              <a:ext cx="8521188" cy="2133600"/>
              <a:chOff x="477519" y="3572217"/>
              <a:chExt cx="8521188" cy="2133600"/>
            </a:xfrm>
          </p:grpSpPr>
          <p:sp>
            <p:nvSpPr>
              <p:cNvPr id="9" name="Text Placeholder 2"/>
              <p:cNvSpPr txBox="1">
                <a:spLocks/>
              </p:cNvSpPr>
              <p:nvPr/>
            </p:nvSpPr>
            <p:spPr bwMode="auto">
              <a:xfrm>
                <a:off x="477519" y="4029417"/>
                <a:ext cx="8521188" cy="16764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252413" indent="-252413" algn="l" rtl="0" fontAlgn="base">
                  <a:lnSpc>
                    <a:spcPts val="2500"/>
                  </a:lnSpc>
                  <a:spcBef>
                    <a:spcPts val="1200"/>
                  </a:spcBef>
                  <a:spcAft>
                    <a:spcPct val="0"/>
                  </a:spcAft>
                  <a:buClr>
                    <a:schemeClr val="bg2"/>
                  </a:buClr>
                  <a:buSzPct val="140000"/>
                  <a:buFont typeface="Wingdings" pitchFamily="2" charset="2"/>
                  <a:buChar char="§"/>
                  <a:defRPr sz="2200" kern="1200">
                    <a:solidFill>
                      <a:schemeClr val="bg2"/>
                    </a:solidFill>
                    <a:latin typeface="Verdana" pitchFamily="34" charset="0"/>
                    <a:ea typeface="+mn-ea"/>
                    <a:cs typeface="+mn-cs"/>
                  </a:defRPr>
                </a:lvl1pPr>
                <a:lvl2pPr marL="982663" indent="-285750" algn="l" rtl="0" fontAlgn="base">
                  <a:lnSpc>
                    <a:spcPts val="2500"/>
                  </a:lnSpc>
                  <a:spcBef>
                    <a:spcPts val="1000"/>
                  </a:spcBef>
                  <a:spcAft>
                    <a:spcPct val="0"/>
                  </a:spcAft>
                  <a:buClr>
                    <a:schemeClr val="bg2"/>
                  </a:buClr>
                  <a:buSzPct val="115000"/>
                  <a:buFont typeface="Verdana" pitchFamily="34" charset="0"/>
                  <a:buChar char="●"/>
                  <a:defRPr sz="2200" kern="1200">
                    <a:solidFill>
                      <a:schemeClr val="bg2"/>
                    </a:solidFill>
                    <a:latin typeface="Verdana" pitchFamily="34" charset="0"/>
                    <a:ea typeface="+mn-ea"/>
                    <a:cs typeface="+mn-cs"/>
                  </a:defRPr>
                </a:lvl2pPr>
                <a:lvl3pPr marL="1879600" indent="-319088" algn="l" rtl="0" fontAlgn="base">
                  <a:lnSpc>
                    <a:spcPts val="2500"/>
                  </a:lnSpc>
                  <a:spcBef>
                    <a:spcPts val="1000"/>
                  </a:spcBef>
                  <a:spcAft>
                    <a:spcPct val="0"/>
                  </a:spcAft>
                  <a:buSzPct val="115000"/>
                  <a:buFont typeface="Verdana" pitchFamily="34" charset="0"/>
                  <a:buChar char="●"/>
                  <a:defRPr sz="2200" kern="1200">
                    <a:solidFill>
                      <a:schemeClr val="bg2"/>
                    </a:solidFill>
                    <a:latin typeface="Verdana" pitchFamily="34" charset="0"/>
                    <a:ea typeface="+mn-ea"/>
                    <a:cs typeface="+mn-cs"/>
                  </a:defRPr>
                </a:lvl3pPr>
                <a:lvl4pPr marL="2692400" indent="-360363" algn="l" rtl="0" fontAlgn="base">
                  <a:lnSpc>
                    <a:spcPts val="2500"/>
                  </a:lnSpc>
                  <a:spcBef>
                    <a:spcPct val="20000"/>
                  </a:spcBef>
                  <a:spcAft>
                    <a:spcPct val="0"/>
                  </a:spcAft>
                  <a:buSzPct val="115000"/>
                  <a:buFont typeface="Verdana" pitchFamily="34" charset="0"/>
                  <a:buChar char="●"/>
                  <a:defRPr sz="2200" kern="1200" baseline="0">
                    <a:solidFill>
                      <a:schemeClr val="bg2"/>
                    </a:solidFill>
                    <a:latin typeface="Verdana" pitchFamily="34" charset="0"/>
                    <a:ea typeface="+mn-ea"/>
                    <a:cs typeface="+mn-cs"/>
                  </a:defRPr>
                </a:lvl4pPr>
                <a:lvl5pPr marL="3405188" indent="-352425" algn="l" rtl="0" fontAlgn="base">
                  <a:lnSpc>
                    <a:spcPts val="2500"/>
                  </a:lnSpc>
                  <a:spcBef>
                    <a:spcPct val="20000"/>
                  </a:spcBef>
                  <a:spcAft>
                    <a:spcPct val="0"/>
                  </a:spcAft>
                  <a:buSzPct val="115000"/>
                  <a:buFont typeface="Verdana" pitchFamily="34" charset="0"/>
                  <a:buChar char="●"/>
                  <a:defRPr sz="2200" kern="1200">
                    <a:solidFill>
                      <a:schemeClr val="bg2"/>
                    </a:solidFill>
                    <a:latin typeface="Verdana" pitchFamily="34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ts val="2000"/>
                  </a:lnSpc>
                </a:pPr>
                <a:r>
                  <a:rPr lang="en-GB" sz="1600" dirty="0" smtClean="0"/>
                  <a:t>Yields the full output pdf, not only the mean and variance</a:t>
                </a:r>
              </a:p>
              <a:p>
                <a:pPr>
                  <a:lnSpc>
                    <a:spcPts val="2000"/>
                  </a:lnSpc>
                </a:pPr>
                <a:r>
                  <a:rPr lang="en-GB" sz="1600" dirty="0" smtClean="0"/>
                  <a:t>Works with any model</a:t>
                </a:r>
              </a:p>
              <a:p>
                <a:pPr>
                  <a:lnSpc>
                    <a:spcPts val="2000"/>
                  </a:lnSpc>
                </a:pPr>
                <a:r>
                  <a:rPr lang="en-GB" sz="1600" dirty="0" smtClean="0"/>
                  <a:t>Easy to implement</a:t>
                </a:r>
                <a:endParaRPr lang="en-GB" sz="1600" dirty="0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477519" y="3572217"/>
                <a:ext cx="5381986" cy="323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ts val="1800"/>
                  </a:lnSpc>
                </a:pPr>
                <a:r>
                  <a:rPr lang="en-GB" sz="2400" dirty="0" smtClean="0">
                    <a:latin typeface="Verdana" pitchFamily="34" charset="0"/>
                  </a:rPr>
                  <a:t>Advantages </a:t>
                </a:r>
                <a:r>
                  <a:rPr lang="en-GB" sz="2400" dirty="0" smtClean="0">
                    <a:solidFill>
                      <a:srgbClr val="FF0000"/>
                    </a:solidFill>
                    <a:latin typeface="Verdana" pitchFamily="34" charset="0"/>
                  </a:rPr>
                  <a:t>Monte Carlo </a:t>
                </a:r>
                <a:r>
                  <a:rPr lang="en-GB" sz="2400" dirty="0" smtClean="0">
                    <a:latin typeface="Verdana" pitchFamily="34" charset="0"/>
                  </a:rPr>
                  <a:t>method:</a:t>
                </a:r>
              </a:p>
            </p:txBody>
          </p:sp>
        </p:grpSp>
        <p:cxnSp>
          <p:nvCxnSpPr>
            <p:cNvPr id="15" name="Straight Connector 14"/>
            <p:cNvCxnSpPr/>
            <p:nvPr/>
          </p:nvCxnSpPr>
          <p:spPr>
            <a:xfrm flipV="1">
              <a:off x="872836" y="2685012"/>
              <a:ext cx="3100648" cy="8312"/>
            </a:xfrm>
            <a:prstGeom prst="line">
              <a:avLst/>
            </a:prstGeom>
            <a:ln w="15875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26526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290" name="Rectangle 2"/>
          <p:cNvSpPr>
            <a:spLocks noGrp="1" noChangeArrowheads="1"/>
          </p:cNvSpPr>
          <p:nvPr>
            <p:ph type="title"/>
          </p:nvPr>
        </p:nvSpPr>
        <p:spPr>
          <a:xfrm>
            <a:off x="468313" y="116632"/>
            <a:ext cx="8229600" cy="840125"/>
          </a:xfrm>
        </p:spPr>
        <p:txBody>
          <a:bodyPr/>
          <a:lstStyle/>
          <a:p>
            <a:r>
              <a:rPr lang="en-GB" dirty="0" smtClean="0"/>
              <a:t>Monte Carlo method with spatial inputs</a:t>
            </a:r>
            <a:endParaRPr lang="en-GB" dirty="0"/>
          </a:p>
        </p:txBody>
      </p:sp>
      <p:sp>
        <p:nvSpPr>
          <p:cNvPr id="2682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196502"/>
            <a:ext cx="8229600" cy="4518498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GB" sz="2400" dirty="0" smtClean="0"/>
              <a:t>Requires that we simulate from the probability distribution of a spatially distributed variable</a:t>
            </a:r>
          </a:p>
          <a:p>
            <a:pPr>
              <a:lnSpc>
                <a:spcPct val="90000"/>
              </a:lnSpc>
            </a:pPr>
            <a:endParaRPr lang="en-GB" sz="2400" dirty="0" smtClean="0"/>
          </a:p>
          <a:p>
            <a:pPr>
              <a:lnSpc>
                <a:spcPct val="90000"/>
              </a:lnSpc>
            </a:pPr>
            <a:r>
              <a:rPr lang="en-GB" sz="2400" dirty="0" smtClean="0"/>
              <a:t>Can be done with </a:t>
            </a:r>
            <a:r>
              <a:rPr lang="en-GB" sz="2400" dirty="0" smtClean="0">
                <a:solidFill>
                  <a:srgbClr val="FF0000"/>
                </a:solidFill>
              </a:rPr>
              <a:t>spatial stochastic simulation: </a:t>
            </a:r>
            <a:r>
              <a:rPr lang="en-GB" sz="2400" dirty="0" smtClean="0">
                <a:solidFill>
                  <a:schemeClr val="tx1"/>
                </a:solidFill>
              </a:rPr>
              <a:t>instead of kriging, which produces the most likely value (conditional expectation), we </a:t>
            </a:r>
            <a:r>
              <a:rPr lang="en-GB" sz="2400" dirty="0" smtClean="0"/>
              <a:t>generate a </a:t>
            </a:r>
            <a:r>
              <a:rPr lang="en-GB" sz="2400" dirty="0" smtClean="0">
                <a:solidFill>
                  <a:srgbClr val="FF0000"/>
                </a:solidFill>
              </a:rPr>
              <a:t>possible reality</a:t>
            </a:r>
            <a:r>
              <a:rPr lang="en-GB" sz="2400" dirty="0" smtClean="0"/>
              <a:t>, by simulating from the probability distribution of the spatial variable, using a </a:t>
            </a:r>
            <a:r>
              <a:rPr lang="en-GB" sz="2400" dirty="0" smtClean="0">
                <a:solidFill>
                  <a:srgbClr val="FF0000"/>
                </a:solidFill>
              </a:rPr>
              <a:t>pseudo-random number generator</a:t>
            </a:r>
          </a:p>
          <a:p>
            <a:pPr>
              <a:lnSpc>
                <a:spcPct val="90000"/>
              </a:lnSpc>
            </a:pPr>
            <a:endParaRPr lang="en-GB" sz="2400" dirty="0" smtClean="0"/>
          </a:p>
          <a:p>
            <a:pPr>
              <a:lnSpc>
                <a:spcPct val="90000"/>
              </a:lnSpc>
            </a:pPr>
            <a:r>
              <a:rPr lang="en-GB" sz="2400" dirty="0" smtClean="0"/>
              <a:t>Spatial </a:t>
            </a:r>
            <a:r>
              <a:rPr lang="en-GB" sz="2400" dirty="0"/>
              <a:t>correlations are taken into </a:t>
            </a:r>
            <a:r>
              <a:rPr lang="en-GB" sz="2400" dirty="0" smtClean="0"/>
              <a:t>account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01909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468313" y="116632"/>
            <a:ext cx="8229600" cy="840125"/>
          </a:xfrm>
          <a:prstGeom prst="rect">
            <a:avLst/>
          </a:prstGeom>
        </p:spPr>
        <p:txBody>
          <a:bodyPr/>
          <a:lstStyle>
            <a:lvl1pPr algn="l" rtl="0" fontAlgn="base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bg2"/>
                </a:solidFill>
                <a:latin typeface="Verdana" pitchFamily="34" charset="0"/>
                <a:ea typeface="+mj-ea"/>
                <a:cs typeface="+mj-cs"/>
              </a:defRPr>
            </a:lvl1pPr>
            <a:lvl2pPr algn="l" rtl="0" fontAlgn="base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itchFamily="34" charset="0"/>
              </a:defRPr>
            </a:lvl2pPr>
            <a:lvl3pPr algn="l" rtl="0" fontAlgn="base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itchFamily="34" charset="0"/>
              </a:defRPr>
            </a:lvl3pPr>
            <a:lvl4pPr algn="l" rtl="0" fontAlgn="base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itchFamily="34" charset="0"/>
              </a:defRPr>
            </a:lvl4pPr>
            <a:lvl5pPr algn="l" rtl="0" fontAlgn="base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itchFamily="34" charset="0"/>
              </a:defRPr>
            </a:lvl5pPr>
            <a:lvl6pPr marL="457200" algn="l" rtl="0" fontAlgn="base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itchFamily="34" charset="0"/>
              </a:defRPr>
            </a:lvl6pPr>
            <a:lvl7pPr marL="914400" algn="l" rtl="0" fontAlgn="base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itchFamily="34" charset="0"/>
              </a:defRPr>
            </a:lvl7pPr>
            <a:lvl8pPr marL="1371600" algn="l" rtl="0" fontAlgn="base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itchFamily="34" charset="0"/>
              </a:defRPr>
            </a:lvl8pPr>
            <a:lvl9pPr marL="1828800" algn="l" rtl="0" fontAlgn="base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itchFamily="34" charset="0"/>
              </a:defRPr>
            </a:lvl9pPr>
          </a:lstStyle>
          <a:p>
            <a:r>
              <a:rPr lang="en-GB" dirty="0" smtClean="0"/>
              <a:t>Why is it important to include spatial correlation?</a:t>
            </a:r>
            <a:endParaRPr lang="en-GB" dirty="0"/>
          </a:p>
        </p:txBody>
      </p:sp>
      <p:pic>
        <p:nvPicPr>
          <p:cNvPr id="6" name="Picture 3" descr="dag1b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8514" y="1413849"/>
            <a:ext cx="2055709" cy="1584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3" descr="dag1a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5736" y="1413849"/>
            <a:ext cx="2055709" cy="1584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3" descr="dag1cl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1177" y="1414735"/>
            <a:ext cx="2054559" cy="1583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2" descr="dag1dl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165" y="1414735"/>
            <a:ext cx="2125012" cy="1638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536337" y="4309114"/>
            <a:ext cx="803278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200" dirty="0"/>
              <a:t>The spatial pattern of the generated realizations depends on the degree of spatial autocorrelation</a:t>
            </a:r>
            <a:r>
              <a:rPr lang="en-GB" sz="2200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200" dirty="0" smtClean="0"/>
              <a:t>Important for </a:t>
            </a:r>
            <a:r>
              <a:rPr lang="en-GB" sz="2200" dirty="0"/>
              <a:t>neighbourhood or global operations </a:t>
            </a:r>
            <a:r>
              <a:rPr lang="en-GB" sz="2200" dirty="0" smtClean="0"/>
              <a:t>(opposite to point operations).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200" dirty="0"/>
          </a:p>
        </p:txBody>
      </p:sp>
      <p:grpSp>
        <p:nvGrpSpPr>
          <p:cNvPr id="16" name="Group 15"/>
          <p:cNvGrpSpPr/>
          <p:nvPr/>
        </p:nvGrpSpPr>
        <p:grpSpPr>
          <a:xfrm>
            <a:off x="406366" y="3101440"/>
            <a:ext cx="1681747" cy="1106345"/>
            <a:chOff x="4164285" y="3442722"/>
            <a:chExt cx="4533628" cy="2995825"/>
          </a:xfrm>
        </p:grpSpPr>
        <p:pic>
          <p:nvPicPr>
            <p:cNvPr id="17" name="Picture 5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68383" y="3478850"/>
              <a:ext cx="3729530" cy="23955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" name="TextBox 20"/>
            <p:cNvSpPr txBox="1"/>
            <p:nvPr/>
          </p:nvSpPr>
          <p:spPr>
            <a:xfrm>
              <a:off x="4815982" y="3730261"/>
              <a:ext cx="1063919" cy="8750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ts val="1800"/>
                </a:lnSpc>
              </a:pPr>
              <a:r>
                <a:rPr lang="pl-PL" sz="1000" dirty="0" smtClean="0">
                  <a:latin typeface="Verdana" pitchFamily="34" charset="0"/>
                </a:rPr>
                <a:t>1.0</a:t>
              </a:r>
              <a:endParaRPr lang="en-GB" sz="1000" dirty="0" err="1" smtClean="0">
                <a:latin typeface="Verdana" pitchFamily="34" charset="0"/>
              </a:endParaRPr>
            </a:p>
          </p:txBody>
        </p:sp>
        <p:cxnSp>
          <p:nvCxnSpPr>
            <p:cNvPr id="22" name="Straight Connector 21"/>
            <p:cNvCxnSpPr/>
            <p:nvPr/>
          </p:nvCxnSpPr>
          <p:spPr>
            <a:xfrm>
              <a:off x="5249549" y="3884861"/>
              <a:ext cx="104775" cy="0"/>
            </a:xfrm>
            <a:prstGeom prst="line">
              <a:avLst/>
            </a:prstGeom>
            <a:ln w="15875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ectangle 22"/>
            <p:cNvSpPr/>
            <p:nvPr/>
          </p:nvSpPr>
          <p:spPr>
            <a:xfrm>
              <a:off x="6385560" y="5573817"/>
              <a:ext cx="1135381" cy="7385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720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endParaRPr lang="en-GB" sz="10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4815982" y="4511316"/>
              <a:ext cx="388619" cy="7385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720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endParaRPr lang="en-GB" sz="10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 rot="16200000">
              <a:off x="3384044" y="4222963"/>
              <a:ext cx="2431665" cy="8711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ts val="1800"/>
                </a:lnSpc>
              </a:pPr>
              <a:r>
                <a:rPr lang="pl-PL" sz="1000" dirty="0" smtClean="0">
                  <a:latin typeface="Verdana" pitchFamily="34" charset="0"/>
                </a:rPr>
                <a:t>Correlation</a:t>
              </a:r>
              <a:endParaRPr lang="en-GB" sz="1000" dirty="0" err="1" smtClean="0">
                <a:latin typeface="Verdana" pitchFamily="34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5682942" y="5563462"/>
              <a:ext cx="1997329" cy="8750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ts val="1800"/>
                </a:lnSpc>
              </a:pPr>
              <a:r>
                <a:rPr lang="pl-PL" sz="1000" dirty="0" smtClean="0">
                  <a:latin typeface="Verdana" pitchFamily="34" charset="0"/>
                </a:rPr>
                <a:t>Distance</a:t>
              </a:r>
              <a:endParaRPr lang="en-GB" sz="1000" dirty="0" err="1" smtClean="0">
                <a:latin typeface="Verdana" pitchFamily="34" charset="0"/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2589594" y="3114782"/>
            <a:ext cx="1656911" cy="1137056"/>
            <a:chOff x="4234731" y="3533776"/>
            <a:chExt cx="4439991" cy="3009594"/>
          </a:xfrm>
        </p:grpSpPr>
        <p:pic>
          <p:nvPicPr>
            <p:cNvPr id="28" name="Picture 3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16497" y="3533776"/>
              <a:ext cx="3658225" cy="23497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29" name="Straight Connector 28"/>
            <p:cNvCxnSpPr/>
            <p:nvPr/>
          </p:nvCxnSpPr>
          <p:spPr>
            <a:xfrm>
              <a:off x="6201257" y="5405680"/>
              <a:ext cx="2146852" cy="0"/>
            </a:xfrm>
            <a:prstGeom prst="line">
              <a:avLst/>
            </a:prstGeom>
            <a:ln w="222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6201257" y="5405203"/>
              <a:ext cx="2146852" cy="0"/>
            </a:xfrm>
            <a:prstGeom prst="line">
              <a:avLst/>
            </a:prstGeom>
            <a:ln w="5080">
              <a:solidFill>
                <a:schemeClr val="accent6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/>
            <p:cNvSpPr txBox="1"/>
            <p:nvPr/>
          </p:nvSpPr>
          <p:spPr>
            <a:xfrm>
              <a:off x="4861705" y="3783602"/>
              <a:ext cx="1057562" cy="8553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ts val="1800"/>
                </a:lnSpc>
              </a:pPr>
              <a:r>
                <a:rPr lang="pl-PL" sz="1000" dirty="0" smtClean="0">
                  <a:latin typeface="Verdana" pitchFamily="34" charset="0"/>
                </a:rPr>
                <a:t>1.0</a:t>
              </a:r>
              <a:endParaRPr lang="en-GB" sz="1000" dirty="0" err="1" smtClean="0">
                <a:latin typeface="Verdana" pitchFamily="34" charset="0"/>
              </a:endParaRPr>
            </a:p>
          </p:txBody>
        </p:sp>
        <p:cxnSp>
          <p:nvCxnSpPr>
            <p:cNvPr id="32" name="Straight Connector 31"/>
            <p:cNvCxnSpPr/>
            <p:nvPr/>
          </p:nvCxnSpPr>
          <p:spPr>
            <a:xfrm>
              <a:off x="5295269" y="3938201"/>
              <a:ext cx="104775" cy="0"/>
            </a:xfrm>
            <a:prstGeom prst="line">
              <a:avLst/>
            </a:prstGeom>
            <a:ln w="15875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Rectangle 32"/>
            <p:cNvSpPr/>
            <p:nvPr/>
          </p:nvSpPr>
          <p:spPr>
            <a:xfrm>
              <a:off x="6385560" y="5656814"/>
              <a:ext cx="1135380" cy="7219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720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endParaRPr lang="en-GB" sz="10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4815984" y="4519638"/>
              <a:ext cx="388620" cy="7219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720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endParaRPr lang="en-GB" sz="10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 rot="16200000">
              <a:off x="3479290" y="4376565"/>
              <a:ext cx="2376861" cy="8659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ts val="1800"/>
                </a:lnSpc>
              </a:pPr>
              <a:r>
                <a:rPr lang="pl-PL" sz="1000" dirty="0" smtClean="0">
                  <a:latin typeface="Verdana" pitchFamily="34" charset="0"/>
                </a:rPr>
                <a:t>Correlation</a:t>
              </a:r>
              <a:endParaRPr lang="en-GB" sz="1000" dirty="0" err="1" smtClean="0">
                <a:latin typeface="Verdana" pitchFamily="34" charset="0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5852912" y="5688007"/>
              <a:ext cx="1985396" cy="8553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ts val="1800"/>
                </a:lnSpc>
              </a:pPr>
              <a:r>
                <a:rPr lang="pl-PL" sz="1000" dirty="0" smtClean="0">
                  <a:latin typeface="Verdana" pitchFamily="34" charset="0"/>
                </a:rPr>
                <a:t>Distance</a:t>
              </a:r>
              <a:endParaRPr lang="en-GB" sz="1000" dirty="0" err="1" smtClean="0">
                <a:latin typeface="Verdana" pitchFamily="34" charset="0"/>
              </a:endParaRP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6657653" y="3080630"/>
            <a:ext cx="1798011" cy="1105775"/>
            <a:chOff x="3722464" y="3488428"/>
            <a:chExt cx="4975449" cy="2982514"/>
          </a:xfrm>
        </p:grpSpPr>
        <p:pic>
          <p:nvPicPr>
            <p:cNvPr id="39" name="Picture 4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18628" y="3488428"/>
              <a:ext cx="3779285" cy="24274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0" name="TextBox 39"/>
            <p:cNvSpPr txBox="1"/>
            <p:nvPr/>
          </p:nvSpPr>
          <p:spPr>
            <a:xfrm>
              <a:off x="4286395" y="3488428"/>
              <a:ext cx="1092101" cy="7877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ts val="1800"/>
                </a:lnSpc>
              </a:pPr>
              <a:r>
                <a:rPr lang="pl-PL" sz="1000" dirty="0" smtClean="0">
                  <a:latin typeface="Verdana" pitchFamily="34" charset="0"/>
                </a:rPr>
                <a:t>1.0</a:t>
              </a:r>
              <a:endParaRPr lang="en-GB" sz="1000" dirty="0" err="1" smtClean="0">
                <a:latin typeface="Verdana" pitchFamily="34" charset="0"/>
              </a:endParaRPr>
            </a:p>
          </p:txBody>
        </p:sp>
        <p:cxnSp>
          <p:nvCxnSpPr>
            <p:cNvPr id="41" name="Straight Connector 40"/>
            <p:cNvCxnSpPr/>
            <p:nvPr/>
          </p:nvCxnSpPr>
          <p:spPr>
            <a:xfrm>
              <a:off x="5196209" y="3884861"/>
              <a:ext cx="104775" cy="0"/>
            </a:xfrm>
            <a:prstGeom prst="line">
              <a:avLst/>
            </a:prstGeom>
            <a:ln w="15875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/>
            <p:cNvSpPr txBox="1"/>
            <p:nvPr/>
          </p:nvSpPr>
          <p:spPr>
            <a:xfrm>
              <a:off x="4771534" y="4032974"/>
              <a:ext cx="1092101" cy="7877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ts val="1800"/>
                </a:lnSpc>
              </a:pPr>
              <a:r>
                <a:rPr lang="pl-PL" sz="1000" dirty="0" smtClean="0">
                  <a:latin typeface="Verdana" pitchFamily="34" charset="0"/>
                </a:rPr>
                <a:t>0.8</a:t>
              </a:r>
              <a:endParaRPr lang="en-GB" sz="1000" dirty="0" err="1" smtClean="0">
                <a:latin typeface="Verdana" pitchFamily="34" charset="0"/>
              </a:endParaRPr>
            </a:p>
          </p:txBody>
        </p:sp>
        <p:cxnSp>
          <p:nvCxnSpPr>
            <p:cNvPr id="43" name="Straight Connector 42"/>
            <p:cNvCxnSpPr/>
            <p:nvPr/>
          </p:nvCxnSpPr>
          <p:spPr>
            <a:xfrm>
              <a:off x="5205099" y="4187573"/>
              <a:ext cx="104775" cy="0"/>
            </a:xfrm>
            <a:prstGeom prst="line">
              <a:avLst/>
            </a:prstGeom>
            <a:ln w="15875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Rectangle 43"/>
            <p:cNvSpPr/>
            <p:nvPr/>
          </p:nvSpPr>
          <p:spPr>
            <a:xfrm>
              <a:off x="6385558" y="5601335"/>
              <a:ext cx="1135381" cy="7356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720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endParaRPr lang="en-GB" sz="10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4595958" y="4459151"/>
              <a:ext cx="388619" cy="7356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720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endParaRPr lang="en-GB" sz="10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 rot="16200000">
              <a:off x="2958541" y="4257738"/>
              <a:ext cx="2422108" cy="8942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ts val="1800"/>
                </a:lnSpc>
              </a:pPr>
              <a:r>
                <a:rPr lang="pl-PL" sz="1000" dirty="0" smtClean="0">
                  <a:latin typeface="Verdana" pitchFamily="34" charset="0"/>
                </a:rPr>
                <a:t>Correlation</a:t>
              </a:r>
              <a:endParaRPr lang="en-GB" sz="1000" dirty="0" err="1" smtClean="0">
                <a:latin typeface="Verdana" pitchFamily="34" charset="0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5783151" y="5599296"/>
              <a:ext cx="2050238" cy="8716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ts val="1800"/>
                </a:lnSpc>
              </a:pPr>
              <a:r>
                <a:rPr lang="pl-PL" sz="1000" dirty="0" smtClean="0">
                  <a:latin typeface="Verdana" pitchFamily="34" charset="0"/>
                </a:rPr>
                <a:t>Distance</a:t>
              </a:r>
              <a:endParaRPr lang="en-GB" sz="1000" dirty="0" err="1" smtClean="0">
                <a:latin typeface="Verdana" pitchFamily="34" charset="0"/>
              </a:endParaRPr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4644153" y="3126273"/>
            <a:ext cx="1677079" cy="1092551"/>
            <a:chOff x="4047890" y="3400354"/>
            <a:chExt cx="4544026" cy="3053763"/>
          </a:xfrm>
        </p:grpSpPr>
        <p:pic>
          <p:nvPicPr>
            <p:cNvPr id="57" name="Picture 2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99991" y="3400354"/>
              <a:ext cx="3691925" cy="23713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8" name="TextBox 57"/>
            <p:cNvSpPr txBox="1"/>
            <p:nvPr/>
          </p:nvSpPr>
          <p:spPr>
            <a:xfrm>
              <a:off x="4884564" y="5124720"/>
              <a:ext cx="721862" cy="9032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ts val="1800"/>
                </a:lnSpc>
              </a:pPr>
              <a:r>
                <a:rPr lang="pl-PL" sz="1000" dirty="0" smtClean="0">
                  <a:latin typeface="Verdana" pitchFamily="34" charset="0"/>
                </a:rPr>
                <a:t>0</a:t>
              </a:r>
              <a:endParaRPr lang="en-GB" sz="1000" dirty="0" err="1" smtClean="0">
                <a:latin typeface="Verdana" pitchFamily="34" charset="0"/>
              </a:endParaRPr>
            </a:p>
          </p:txBody>
        </p:sp>
        <p:cxnSp>
          <p:nvCxnSpPr>
            <p:cNvPr id="59" name="Straight Connector 58"/>
            <p:cNvCxnSpPr/>
            <p:nvPr/>
          </p:nvCxnSpPr>
          <p:spPr>
            <a:xfrm>
              <a:off x="5188589" y="5279321"/>
              <a:ext cx="104775" cy="0"/>
            </a:xfrm>
            <a:prstGeom prst="line">
              <a:avLst/>
            </a:prstGeom>
            <a:ln w="15875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Rectangle 59"/>
            <p:cNvSpPr/>
            <p:nvPr/>
          </p:nvSpPr>
          <p:spPr>
            <a:xfrm>
              <a:off x="6385561" y="5373529"/>
              <a:ext cx="1135381" cy="7623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720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endParaRPr lang="en-GB" sz="10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61" name="Rectangle 60"/>
            <p:cNvSpPr/>
            <p:nvPr/>
          </p:nvSpPr>
          <p:spPr>
            <a:xfrm>
              <a:off x="4690253" y="4118420"/>
              <a:ext cx="388619" cy="7623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720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endParaRPr lang="en-GB" sz="10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 rot="16200000">
              <a:off x="3230703" y="4229250"/>
              <a:ext cx="2509986" cy="87561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ts val="1800"/>
                </a:lnSpc>
              </a:pPr>
              <a:r>
                <a:rPr lang="pl-PL" sz="1000" dirty="0" smtClean="0">
                  <a:latin typeface="Verdana" pitchFamily="34" charset="0"/>
                </a:rPr>
                <a:t>Correlation</a:t>
              </a:r>
              <a:endParaRPr lang="en-GB" sz="1000" dirty="0" err="1" smtClean="0">
                <a:latin typeface="Verdana" pitchFamily="34" charset="0"/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5742212" y="5550846"/>
              <a:ext cx="2007482" cy="9032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ts val="1800"/>
                </a:lnSpc>
              </a:pPr>
              <a:r>
                <a:rPr lang="pl-PL" sz="1000" dirty="0" smtClean="0">
                  <a:latin typeface="Verdana" pitchFamily="34" charset="0"/>
                </a:rPr>
                <a:t>Distance</a:t>
              </a:r>
              <a:endParaRPr lang="en-GB" sz="1000" dirty="0" err="1" smtClean="0">
                <a:latin typeface="Verdana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6566536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1642" y="230188"/>
            <a:ext cx="8442796" cy="840125"/>
          </a:xfrm>
        </p:spPr>
        <p:txBody>
          <a:bodyPr/>
          <a:lstStyle/>
          <a:p>
            <a:r>
              <a:rPr lang="en-GB" sz="3200" dirty="0" smtClean="0">
                <a:solidFill>
                  <a:schemeClr val="tx1"/>
                </a:solidFill>
              </a:rPr>
              <a:t>Uncertainty propagation overview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519145" y="6408000"/>
            <a:ext cx="468000" cy="1642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3DD9845C-66FE-4A5A-B5E6-3E887A497C9D}" type="slidenum">
              <a:rPr lang="en-GB" smtClean="0"/>
              <a:pPr>
                <a:defRPr/>
              </a:pPr>
              <a:t>2</a:t>
            </a:fld>
            <a:endParaRPr lang="en-GB" dirty="0"/>
          </a:p>
        </p:txBody>
      </p:sp>
      <p:cxnSp>
        <p:nvCxnSpPr>
          <p:cNvPr id="5" name="Straight Connector 4"/>
          <p:cNvCxnSpPr/>
          <p:nvPr/>
        </p:nvCxnSpPr>
        <p:spPr bwMode="auto">
          <a:xfrm>
            <a:off x="9576890" y="4365104"/>
            <a:ext cx="914400" cy="914400"/>
          </a:xfrm>
          <a:prstGeom prst="lin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6" name="Group 5"/>
          <p:cNvGrpSpPr/>
          <p:nvPr/>
        </p:nvGrpSpPr>
        <p:grpSpPr>
          <a:xfrm>
            <a:off x="0" y="1293701"/>
            <a:ext cx="9144000" cy="5690382"/>
            <a:chOff x="0" y="1293701"/>
            <a:chExt cx="9144000" cy="5690382"/>
          </a:xfrm>
        </p:grpSpPr>
        <p:sp>
          <p:nvSpPr>
            <p:cNvPr id="7" name="Rectangle 6"/>
            <p:cNvSpPr/>
            <p:nvPr/>
          </p:nvSpPr>
          <p:spPr bwMode="auto">
            <a:xfrm>
              <a:off x="0" y="1293701"/>
              <a:ext cx="9144000" cy="5690382"/>
            </a:xfrm>
            <a:prstGeom prst="rect">
              <a:avLst/>
            </a:prstGeom>
            <a:solidFill>
              <a:schemeClr val="tx1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8" name="Rectangle 5"/>
            <p:cNvSpPr>
              <a:spLocks noChangeArrowheads="1"/>
            </p:cNvSpPr>
            <p:nvPr/>
          </p:nvSpPr>
          <p:spPr bwMode="auto">
            <a:xfrm>
              <a:off x="2253058" y="2143391"/>
              <a:ext cx="4343400" cy="3429000"/>
            </a:xfrm>
            <a:prstGeom prst="rect">
              <a:avLst/>
            </a:prstGeom>
            <a:solidFill>
              <a:srgbClr val="000099"/>
            </a:solidFill>
            <a:ln w="38100">
              <a:solidFill>
                <a:srgbClr val="FF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9" name="AutoShape 6"/>
            <p:cNvSpPr>
              <a:spLocks noChangeArrowheads="1"/>
            </p:cNvSpPr>
            <p:nvPr/>
          </p:nvSpPr>
          <p:spPr bwMode="auto">
            <a:xfrm rot="10800000" flipV="1">
              <a:off x="6730368" y="3082080"/>
              <a:ext cx="358775" cy="228600"/>
            </a:xfrm>
            <a:prstGeom prst="triangle">
              <a:avLst>
                <a:gd name="adj" fmla="val 50000"/>
              </a:avLst>
            </a:prstGeom>
            <a:solidFill>
              <a:srgbClr val="FF00FF"/>
            </a:solidFill>
            <a:ln w="9525">
              <a:solidFill>
                <a:srgbClr val="FF00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10" name="Line 7"/>
            <p:cNvSpPr>
              <a:spLocks noChangeShapeType="1"/>
            </p:cNvSpPr>
            <p:nvPr/>
          </p:nvSpPr>
          <p:spPr bwMode="auto">
            <a:xfrm>
              <a:off x="5413771" y="3865829"/>
              <a:ext cx="1502431" cy="0"/>
            </a:xfrm>
            <a:prstGeom prst="line">
              <a:avLst/>
            </a:prstGeom>
            <a:noFill/>
            <a:ln w="76200">
              <a:solidFill>
                <a:srgbClr val="FF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1" name="Line 8"/>
            <p:cNvSpPr>
              <a:spLocks noChangeShapeType="1"/>
            </p:cNvSpPr>
            <p:nvPr/>
          </p:nvSpPr>
          <p:spPr bwMode="auto">
            <a:xfrm flipV="1">
              <a:off x="3319858" y="3591191"/>
              <a:ext cx="0" cy="533400"/>
            </a:xfrm>
            <a:prstGeom prst="line">
              <a:avLst/>
            </a:prstGeom>
            <a:noFill/>
            <a:ln w="76200">
              <a:solidFill>
                <a:srgbClr val="FF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2" name="AutoShape 9"/>
            <p:cNvSpPr>
              <a:spLocks noChangeArrowheads="1"/>
            </p:cNvSpPr>
            <p:nvPr/>
          </p:nvSpPr>
          <p:spPr bwMode="auto">
            <a:xfrm rot="5400000">
              <a:off x="4016771" y="3754704"/>
              <a:ext cx="358775" cy="228600"/>
            </a:xfrm>
            <a:prstGeom prst="triangle">
              <a:avLst>
                <a:gd name="adj" fmla="val 50000"/>
              </a:avLst>
            </a:prstGeom>
            <a:solidFill>
              <a:srgbClr val="FF00FF"/>
            </a:solidFill>
            <a:ln w="9525">
              <a:solidFill>
                <a:srgbClr val="FF00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13" name="AutoShape 10"/>
            <p:cNvSpPr>
              <a:spLocks noChangeArrowheads="1"/>
            </p:cNvSpPr>
            <p:nvPr/>
          </p:nvSpPr>
          <p:spPr bwMode="auto">
            <a:xfrm rot="5400000">
              <a:off x="1883171" y="3754704"/>
              <a:ext cx="358775" cy="228600"/>
            </a:xfrm>
            <a:prstGeom prst="triangle">
              <a:avLst>
                <a:gd name="adj" fmla="val 50000"/>
              </a:avLst>
            </a:prstGeom>
            <a:solidFill>
              <a:srgbClr val="FF00FF"/>
            </a:solidFill>
            <a:ln w="9525">
              <a:solidFill>
                <a:srgbClr val="FF00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14" name="Line 11"/>
            <p:cNvSpPr>
              <a:spLocks noChangeShapeType="1"/>
            </p:cNvSpPr>
            <p:nvPr/>
          </p:nvSpPr>
          <p:spPr bwMode="auto">
            <a:xfrm>
              <a:off x="1795858" y="3857891"/>
              <a:ext cx="2971800" cy="0"/>
            </a:xfrm>
            <a:prstGeom prst="line">
              <a:avLst/>
            </a:prstGeom>
            <a:noFill/>
            <a:ln w="76200">
              <a:solidFill>
                <a:srgbClr val="FF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5" name="Text Box 12"/>
            <p:cNvSpPr txBox="1">
              <a:spLocks noChangeArrowheads="1"/>
            </p:cNvSpPr>
            <p:nvPr/>
          </p:nvSpPr>
          <p:spPr bwMode="auto">
            <a:xfrm>
              <a:off x="2457846" y="2543441"/>
              <a:ext cx="1727200" cy="8223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sz="2400">
                  <a:solidFill>
                    <a:srgbClr val="F8F8F8"/>
                  </a:solidFill>
                  <a:latin typeface="Arial" charset="0"/>
                </a:rPr>
                <a:t>Model</a:t>
              </a:r>
            </a:p>
            <a:p>
              <a:pPr algn="ctr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sz="2400">
                  <a:solidFill>
                    <a:srgbClr val="F8F8F8"/>
                  </a:solidFill>
                  <a:latin typeface="Arial" charset="0"/>
                </a:rPr>
                <a:t>parameters</a:t>
              </a:r>
            </a:p>
          </p:txBody>
        </p:sp>
        <p:sp>
          <p:nvSpPr>
            <p:cNvPr id="16" name="Text Box 13"/>
            <p:cNvSpPr txBox="1">
              <a:spLocks noChangeArrowheads="1"/>
            </p:cNvSpPr>
            <p:nvPr/>
          </p:nvSpPr>
          <p:spPr bwMode="auto">
            <a:xfrm>
              <a:off x="2626121" y="4321441"/>
              <a:ext cx="1370013" cy="8223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sz="2400">
                  <a:solidFill>
                    <a:srgbClr val="F8F8F8"/>
                  </a:solidFill>
                  <a:latin typeface="Arial" charset="0"/>
                </a:rPr>
                <a:t>Model</a:t>
              </a:r>
            </a:p>
            <a:p>
              <a:pPr algn="ctr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sz="2400">
                  <a:solidFill>
                    <a:srgbClr val="F8F8F8"/>
                  </a:solidFill>
                  <a:latin typeface="Arial" charset="0"/>
                </a:rPr>
                <a:t>structure</a:t>
              </a:r>
            </a:p>
          </p:txBody>
        </p:sp>
        <p:sp>
          <p:nvSpPr>
            <p:cNvPr id="17" name="Text Box 14"/>
            <p:cNvSpPr txBox="1">
              <a:spLocks noChangeArrowheads="1"/>
            </p:cNvSpPr>
            <p:nvPr/>
          </p:nvSpPr>
          <p:spPr bwMode="auto">
            <a:xfrm>
              <a:off x="286145" y="1548533"/>
              <a:ext cx="1482725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sz="2400" b="1" dirty="0">
                  <a:solidFill>
                    <a:srgbClr val="66FF33"/>
                  </a:solidFill>
                  <a:latin typeface="Arial" charset="0"/>
                </a:rPr>
                <a:t>Input </a:t>
              </a:r>
              <a:r>
                <a:rPr lang="en-US" sz="2400" b="1" dirty="0">
                  <a:solidFill>
                    <a:srgbClr val="66FF33"/>
                  </a:solidFill>
                  <a:latin typeface="Arial" charset="0"/>
                  <a:cs typeface="Arial" charset="0"/>
                </a:rPr>
                <a:t>± U</a:t>
              </a:r>
              <a:endParaRPr lang="en-US" sz="2400" b="1" dirty="0">
                <a:solidFill>
                  <a:schemeClr val="tx1"/>
                </a:solidFill>
                <a:latin typeface="Arial" charset="0"/>
              </a:endParaRPr>
            </a:p>
          </p:txBody>
        </p:sp>
        <p:sp>
          <p:nvSpPr>
            <p:cNvPr id="18" name="Text Box 15"/>
            <p:cNvSpPr txBox="1">
              <a:spLocks noChangeArrowheads="1"/>
            </p:cNvSpPr>
            <p:nvPr/>
          </p:nvSpPr>
          <p:spPr bwMode="auto">
            <a:xfrm>
              <a:off x="3399234" y="1567446"/>
              <a:ext cx="18224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sz="2400" b="1" dirty="0">
                  <a:solidFill>
                    <a:srgbClr val="FF9900"/>
                  </a:solidFill>
                  <a:latin typeface="Arial" charset="0"/>
                </a:rPr>
                <a:t>Model (</a:t>
              </a:r>
              <a:r>
                <a:rPr lang="en-US" sz="2400" b="1" dirty="0">
                  <a:solidFill>
                    <a:srgbClr val="FF9900"/>
                  </a:solidFill>
                  <a:latin typeface="Arial" charset="0"/>
                  <a:cs typeface="Arial" charset="0"/>
                </a:rPr>
                <a:t>± U)</a:t>
              </a:r>
            </a:p>
          </p:txBody>
        </p:sp>
        <p:sp>
          <p:nvSpPr>
            <p:cNvPr id="19" name="Rectangle 16"/>
            <p:cNvSpPr>
              <a:spLocks noChangeArrowheads="1"/>
            </p:cNvSpPr>
            <p:nvPr/>
          </p:nvSpPr>
          <p:spPr bwMode="auto">
            <a:xfrm>
              <a:off x="7199709" y="2115045"/>
              <a:ext cx="1524000" cy="1303110"/>
            </a:xfrm>
            <a:prstGeom prst="rect">
              <a:avLst/>
            </a:prstGeom>
            <a:solidFill>
              <a:srgbClr val="000080"/>
            </a:solidFill>
            <a:ln w="38100">
              <a:solidFill>
                <a:srgbClr val="FF00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0" name="Text Box 18"/>
            <p:cNvSpPr txBox="1">
              <a:spLocks noChangeArrowheads="1"/>
            </p:cNvSpPr>
            <p:nvPr/>
          </p:nvSpPr>
          <p:spPr bwMode="auto">
            <a:xfrm>
              <a:off x="7466409" y="2307945"/>
              <a:ext cx="1031875" cy="8223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sz="2400" dirty="0">
                  <a:solidFill>
                    <a:srgbClr val="F8F8F8"/>
                  </a:solidFill>
                  <a:latin typeface="Arial" charset="0"/>
                </a:rPr>
                <a:t>Model</a:t>
              </a:r>
            </a:p>
            <a:p>
              <a:pPr algn="ctr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sz="2400" dirty="0">
                  <a:solidFill>
                    <a:srgbClr val="F8F8F8"/>
                  </a:solidFill>
                  <a:latin typeface="Arial" charset="0"/>
                </a:rPr>
                <a:t>output</a:t>
              </a:r>
            </a:p>
          </p:txBody>
        </p:sp>
        <p:sp>
          <p:nvSpPr>
            <p:cNvPr id="21" name="Text Box 19"/>
            <p:cNvSpPr txBox="1">
              <a:spLocks noChangeArrowheads="1"/>
            </p:cNvSpPr>
            <p:nvPr/>
          </p:nvSpPr>
          <p:spPr bwMode="auto">
            <a:xfrm>
              <a:off x="7093116" y="1563281"/>
              <a:ext cx="1736725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sz="2400" b="1" dirty="0">
                  <a:solidFill>
                    <a:srgbClr val="FF00FF"/>
                  </a:solidFill>
                  <a:latin typeface="Arial" charset="0"/>
                </a:rPr>
                <a:t>Output </a:t>
              </a:r>
              <a:r>
                <a:rPr lang="en-US" sz="2400" b="1" dirty="0">
                  <a:solidFill>
                    <a:srgbClr val="FF00FF"/>
                  </a:solidFill>
                  <a:latin typeface="Arial" charset="0"/>
                  <a:cs typeface="Arial" charset="0"/>
                </a:rPr>
                <a:t>± U</a:t>
              </a:r>
            </a:p>
          </p:txBody>
        </p:sp>
        <p:sp>
          <p:nvSpPr>
            <p:cNvPr id="22" name="Rectangle 20"/>
            <p:cNvSpPr>
              <a:spLocks noChangeArrowheads="1"/>
            </p:cNvSpPr>
            <p:nvPr/>
          </p:nvSpPr>
          <p:spPr bwMode="auto">
            <a:xfrm>
              <a:off x="4680346" y="3243529"/>
              <a:ext cx="1687513" cy="1219200"/>
            </a:xfrm>
            <a:prstGeom prst="rect">
              <a:avLst/>
            </a:prstGeom>
            <a:solidFill>
              <a:srgbClr val="000099"/>
            </a:solidFill>
            <a:ln w="38100">
              <a:solidFill>
                <a:srgbClr val="FF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3" name="Text Box 21"/>
            <p:cNvSpPr txBox="1">
              <a:spLocks noChangeArrowheads="1"/>
            </p:cNvSpPr>
            <p:nvPr/>
          </p:nvSpPr>
          <p:spPr bwMode="auto">
            <a:xfrm>
              <a:off x="4902596" y="3418154"/>
              <a:ext cx="1287463" cy="8223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sz="2400" dirty="0">
                  <a:solidFill>
                    <a:srgbClr val="F8F8F8"/>
                  </a:solidFill>
                  <a:latin typeface="Arial" charset="0"/>
                </a:rPr>
                <a:t>Solution</a:t>
              </a:r>
            </a:p>
            <a:p>
              <a:pPr algn="ctr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sz="2400" dirty="0">
                  <a:solidFill>
                    <a:srgbClr val="F8F8F8"/>
                  </a:solidFill>
                  <a:latin typeface="Arial" charset="0"/>
                </a:rPr>
                <a:t>method</a:t>
              </a:r>
            </a:p>
          </p:txBody>
        </p:sp>
        <p:sp>
          <p:nvSpPr>
            <p:cNvPr id="24" name="Rectangle 22"/>
            <p:cNvSpPr>
              <a:spLocks noChangeArrowheads="1"/>
            </p:cNvSpPr>
            <p:nvPr/>
          </p:nvSpPr>
          <p:spPr bwMode="auto">
            <a:xfrm>
              <a:off x="2470546" y="2371991"/>
              <a:ext cx="1687513" cy="1219200"/>
            </a:xfrm>
            <a:prstGeom prst="rect">
              <a:avLst/>
            </a:prstGeom>
            <a:noFill/>
            <a:ln w="38100">
              <a:solidFill>
                <a:srgbClr val="FF99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5" name="Rectangle 23"/>
            <p:cNvSpPr>
              <a:spLocks noChangeArrowheads="1"/>
            </p:cNvSpPr>
            <p:nvPr/>
          </p:nvSpPr>
          <p:spPr bwMode="auto">
            <a:xfrm>
              <a:off x="2470546" y="4124591"/>
              <a:ext cx="1687513" cy="1219200"/>
            </a:xfrm>
            <a:prstGeom prst="rect">
              <a:avLst/>
            </a:prstGeom>
            <a:noFill/>
            <a:ln w="38100">
              <a:solidFill>
                <a:srgbClr val="FF99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6" name="Rectangle 24"/>
            <p:cNvSpPr>
              <a:spLocks noChangeArrowheads="1"/>
            </p:cNvSpPr>
            <p:nvPr/>
          </p:nvSpPr>
          <p:spPr bwMode="auto">
            <a:xfrm>
              <a:off x="217883" y="2143391"/>
              <a:ext cx="1589088" cy="3429000"/>
            </a:xfrm>
            <a:prstGeom prst="rect">
              <a:avLst/>
            </a:prstGeom>
            <a:solidFill>
              <a:srgbClr val="000099"/>
            </a:solidFill>
            <a:ln w="38100">
              <a:solidFill>
                <a:srgbClr val="66FF33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7" name="Text Box 25"/>
            <p:cNvSpPr txBox="1">
              <a:spLocks noChangeArrowheads="1"/>
            </p:cNvSpPr>
            <p:nvPr/>
          </p:nvSpPr>
          <p:spPr bwMode="auto">
            <a:xfrm>
              <a:off x="554433" y="3413391"/>
              <a:ext cx="946150" cy="8223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sz="2400">
                  <a:solidFill>
                    <a:srgbClr val="F8F8F8"/>
                  </a:solidFill>
                  <a:latin typeface="Arial" charset="0"/>
                </a:rPr>
                <a:t>Input </a:t>
              </a:r>
            </a:p>
            <a:p>
              <a:pPr algn="ctr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sz="2400">
                  <a:solidFill>
                    <a:srgbClr val="F8F8F8"/>
                  </a:solidFill>
                  <a:latin typeface="Arial" charset="0"/>
                </a:rPr>
                <a:t>data</a:t>
              </a:r>
            </a:p>
          </p:txBody>
        </p:sp>
        <p:sp>
          <p:nvSpPr>
            <p:cNvPr id="28" name="Line 7"/>
            <p:cNvSpPr>
              <a:spLocks noChangeShapeType="1"/>
            </p:cNvSpPr>
            <p:nvPr/>
          </p:nvSpPr>
          <p:spPr bwMode="auto">
            <a:xfrm>
              <a:off x="6876256" y="2719108"/>
              <a:ext cx="331391" cy="0"/>
            </a:xfrm>
            <a:prstGeom prst="line">
              <a:avLst/>
            </a:prstGeom>
            <a:noFill/>
            <a:ln w="76200">
              <a:solidFill>
                <a:srgbClr val="FF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9" name="Line 7"/>
            <p:cNvSpPr>
              <a:spLocks noChangeShapeType="1"/>
            </p:cNvSpPr>
            <p:nvPr/>
          </p:nvSpPr>
          <p:spPr bwMode="auto">
            <a:xfrm rot="5400000">
              <a:off x="6298455" y="3284508"/>
              <a:ext cx="1219199" cy="16293"/>
            </a:xfrm>
            <a:prstGeom prst="line">
              <a:avLst/>
            </a:prstGeom>
            <a:noFill/>
            <a:ln w="76200">
              <a:solidFill>
                <a:srgbClr val="FF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0" name="Rectangle 16"/>
            <p:cNvSpPr>
              <a:spLocks noChangeArrowheads="1"/>
            </p:cNvSpPr>
            <p:nvPr/>
          </p:nvSpPr>
          <p:spPr bwMode="auto">
            <a:xfrm>
              <a:off x="7207646" y="4240479"/>
              <a:ext cx="1524000" cy="1331912"/>
            </a:xfrm>
            <a:prstGeom prst="rect">
              <a:avLst/>
            </a:prstGeom>
            <a:solidFill>
              <a:srgbClr val="000080"/>
            </a:solidFill>
            <a:ln w="38100">
              <a:solidFill>
                <a:srgbClr val="00FF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1" name="Text Box 19"/>
            <p:cNvSpPr txBox="1">
              <a:spLocks noChangeArrowheads="1"/>
            </p:cNvSpPr>
            <p:nvPr/>
          </p:nvSpPr>
          <p:spPr bwMode="auto">
            <a:xfrm>
              <a:off x="7275261" y="6159190"/>
              <a:ext cx="1414170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b="1" dirty="0" smtClean="0">
                  <a:solidFill>
                    <a:srgbClr val="00FF00"/>
                  </a:solidFill>
                  <a:latin typeface="Arial" charset="0"/>
                </a:rPr>
                <a:t>Data</a:t>
              </a:r>
              <a:r>
                <a:rPr lang="en-US" sz="2400" b="1" dirty="0" smtClean="0">
                  <a:solidFill>
                    <a:srgbClr val="00FF00"/>
                  </a:solidFill>
                  <a:latin typeface="Arial" charset="0"/>
                </a:rPr>
                <a:t> </a:t>
              </a:r>
              <a:r>
                <a:rPr lang="en-US" sz="2400" b="1" dirty="0">
                  <a:solidFill>
                    <a:srgbClr val="00FF00"/>
                  </a:solidFill>
                  <a:latin typeface="Arial" charset="0"/>
                  <a:cs typeface="Arial" charset="0"/>
                </a:rPr>
                <a:t>± U</a:t>
              </a:r>
            </a:p>
          </p:txBody>
        </p:sp>
        <p:sp>
          <p:nvSpPr>
            <p:cNvPr id="32" name="Text Box 18"/>
            <p:cNvSpPr txBox="1">
              <a:spLocks noChangeArrowheads="1"/>
            </p:cNvSpPr>
            <p:nvPr/>
          </p:nvSpPr>
          <p:spPr bwMode="auto">
            <a:xfrm>
              <a:off x="7350118" y="4398603"/>
              <a:ext cx="1239057" cy="8309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sz="2400" smtClean="0">
                  <a:solidFill>
                    <a:srgbClr val="F8F8F8"/>
                  </a:solidFill>
                  <a:latin typeface="Arial" charset="0"/>
                </a:rPr>
                <a:t>Observ.</a:t>
              </a:r>
              <a:endParaRPr lang="en-US" sz="2400" dirty="0" smtClean="0">
                <a:solidFill>
                  <a:srgbClr val="F8F8F8"/>
                </a:solidFill>
                <a:latin typeface="Arial" charset="0"/>
              </a:endParaRPr>
            </a:p>
            <a:p>
              <a:pPr algn="ctr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sz="2400" dirty="0" smtClean="0">
                  <a:solidFill>
                    <a:srgbClr val="F8F8F8"/>
                  </a:solidFill>
                  <a:latin typeface="Arial" charset="0"/>
                </a:rPr>
                <a:t>data</a:t>
              </a:r>
              <a:endParaRPr lang="en-US" sz="2400" dirty="0">
                <a:solidFill>
                  <a:srgbClr val="F8F8F8"/>
                </a:solidFill>
                <a:latin typeface="Arial" charset="0"/>
              </a:endParaRPr>
            </a:p>
          </p:txBody>
        </p:sp>
        <p:sp>
          <p:nvSpPr>
            <p:cNvPr id="33" name="Line 11"/>
            <p:cNvSpPr>
              <a:spLocks noChangeShapeType="1"/>
            </p:cNvSpPr>
            <p:nvPr/>
          </p:nvSpPr>
          <p:spPr bwMode="auto">
            <a:xfrm>
              <a:off x="4283968" y="6097546"/>
              <a:ext cx="3807106" cy="0"/>
            </a:xfrm>
            <a:prstGeom prst="line">
              <a:avLst/>
            </a:prstGeom>
            <a:noFill/>
            <a:ln w="76200">
              <a:solidFill>
                <a:srgbClr val="00FF00"/>
              </a:solidFill>
              <a:prstDash val="sys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4" name="Line 11"/>
            <p:cNvSpPr>
              <a:spLocks noChangeShapeType="1"/>
            </p:cNvSpPr>
            <p:nvPr/>
          </p:nvSpPr>
          <p:spPr bwMode="auto">
            <a:xfrm flipH="1" flipV="1">
              <a:off x="4320199" y="5601470"/>
              <a:ext cx="0" cy="525154"/>
            </a:xfrm>
            <a:prstGeom prst="line">
              <a:avLst/>
            </a:prstGeom>
            <a:noFill/>
            <a:ln w="76200">
              <a:solidFill>
                <a:srgbClr val="00FF00"/>
              </a:solidFill>
              <a:prstDash val="sys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5" name="AutoShape 6"/>
            <p:cNvSpPr>
              <a:spLocks noChangeArrowheads="1"/>
            </p:cNvSpPr>
            <p:nvPr/>
          </p:nvSpPr>
          <p:spPr bwMode="auto">
            <a:xfrm rot="5400000" flipV="1">
              <a:off x="5630646" y="5996915"/>
              <a:ext cx="358775" cy="228600"/>
            </a:xfrm>
            <a:prstGeom prst="triangle">
              <a:avLst>
                <a:gd name="adj" fmla="val 50000"/>
              </a:avLst>
            </a:prstGeom>
            <a:solidFill>
              <a:srgbClr val="00FF00"/>
            </a:solidFill>
            <a:ln w="9525">
              <a:solidFill>
                <a:srgbClr val="00FF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6" name="Line 11"/>
            <p:cNvSpPr>
              <a:spLocks noChangeShapeType="1"/>
            </p:cNvSpPr>
            <p:nvPr/>
          </p:nvSpPr>
          <p:spPr bwMode="auto">
            <a:xfrm flipV="1">
              <a:off x="8054340" y="5572388"/>
              <a:ext cx="3756" cy="560618"/>
            </a:xfrm>
            <a:prstGeom prst="line">
              <a:avLst/>
            </a:prstGeom>
            <a:noFill/>
            <a:ln w="76200">
              <a:solidFill>
                <a:srgbClr val="00FF00"/>
              </a:solidFill>
              <a:prstDash val="sys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7" name="AutoShape 6"/>
            <p:cNvSpPr>
              <a:spLocks noChangeArrowheads="1"/>
            </p:cNvSpPr>
            <p:nvPr/>
          </p:nvSpPr>
          <p:spPr bwMode="auto">
            <a:xfrm rot="10800000" flipV="1">
              <a:off x="7732299" y="3418155"/>
              <a:ext cx="358775" cy="228600"/>
            </a:xfrm>
            <a:prstGeom prst="triangle">
              <a:avLst>
                <a:gd name="adj" fmla="val 50000"/>
              </a:avLst>
            </a:prstGeom>
            <a:solidFill>
              <a:srgbClr val="FF0066"/>
            </a:solidFill>
            <a:ln w="9525">
              <a:solidFill>
                <a:srgbClr val="FF0066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8" name="Line 7"/>
            <p:cNvSpPr>
              <a:spLocks noChangeShapeType="1"/>
            </p:cNvSpPr>
            <p:nvPr/>
          </p:nvSpPr>
          <p:spPr bwMode="auto">
            <a:xfrm rot="5400000" flipV="1">
              <a:off x="7621074" y="3863187"/>
              <a:ext cx="578804" cy="2420"/>
            </a:xfrm>
            <a:prstGeom prst="line">
              <a:avLst/>
            </a:prstGeom>
            <a:noFill/>
            <a:ln w="76200">
              <a:solidFill>
                <a:srgbClr val="FF00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9" name="AutoShape 6"/>
            <p:cNvSpPr>
              <a:spLocks noChangeArrowheads="1"/>
            </p:cNvSpPr>
            <p:nvPr/>
          </p:nvSpPr>
          <p:spPr bwMode="auto">
            <a:xfrm flipV="1">
              <a:off x="7732299" y="3992878"/>
              <a:ext cx="358775" cy="228600"/>
            </a:xfrm>
            <a:prstGeom prst="triangle">
              <a:avLst>
                <a:gd name="adj" fmla="val 50000"/>
              </a:avLst>
            </a:prstGeom>
            <a:solidFill>
              <a:srgbClr val="FF0066"/>
            </a:solidFill>
            <a:ln w="9525">
              <a:solidFill>
                <a:srgbClr val="FF0066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07872183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1642" y="230188"/>
            <a:ext cx="8442796" cy="796973"/>
          </a:xfrm>
        </p:spPr>
        <p:txBody>
          <a:bodyPr/>
          <a:lstStyle/>
          <a:p>
            <a:pPr marL="457200" indent="-457200">
              <a:spcAft>
                <a:spcPts val="1800"/>
              </a:spcAft>
            </a:pPr>
            <a:r>
              <a:rPr lang="en-GB" sz="3200" dirty="0" smtClean="0"/>
              <a:t>R package </a:t>
            </a:r>
            <a:r>
              <a:rPr lang="en-GB" sz="3200" b="1" dirty="0" smtClean="0"/>
              <a:t>spup - </a:t>
            </a:r>
            <a:r>
              <a:rPr lang="en-GB" sz="3200" dirty="0" smtClean="0"/>
              <a:t>motivation</a:t>
            </a:r>
            <a:endParaRPr lang="en-GB" sz="3200" dirty="0">
              <a:solidFill>
                <a:srgbClr val="6600CC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>
              <a:lnSpc>
                <a:spcPts val="1200"/>
              </a:lnSpc>
            </a:pPr>
            <a:fld id="{F25965E0-7062-474C-8671-DB3A3CE669B0}" type="slidenum">
              <a:rPr lang="en-GB" smtClean="0"/>
              <a:pPr algn="r">
                <a:lnSpc>
                  <a:spcPts val="1200"/>
                </a:lnSpc>
              </a:pPr>
              <a:t>20</a:t>
            </a:fld>
            <a:endParaRPr lang="en-GB" dirty="0"/>
          </a:p>
        </p:txBody>
      </p:sp>
      <p:grpSp>
        <p:nvGrpSpPr>
          <p:cNvPr id="11" name="Group 10"/>
          <p:cNvGrpSpPr/>
          <p:nvPr/>
        </p:nvGrpSpPr>
        <p:grpSpPr>
          <a:xfrm>
            <a:off x="616082" y="1090767"/>
            <a:ext cx="8198498" cy="4594324"/>
            <a:chOff x="96415" y="1527076"/>
            <a:chExt cx="8695713" cy="5044927"/>
          </a:xfrm>
        </p:grpSpPr>
        <p:grpSp>
          <p:nvGrpSpPr>
            <p:cNvPr id="14" name="Group 13"/>
            <p:cNvGrpSpPr/>
            <p:nvPr/>
          </p:nvGrpSpPr>
          <p:grpSpPr>
            <a:xfrm>
              <a:off x="96415" y="1527076"/>
              <a:ext cx="1970314" cy="1902892"/>
              <a:chOff x="1037597" y="1907379"/>
              <a:chExt cx="1397378" cy="1472819"/>
            </a:xfrm>
          </p:grpSpPr>
          <p:pic>
            <p:nvPicPr>
              <p:cNvPr id="49" name="Picture 48" descr="http://www.palisade.com/images3/product/risk/en/6_Run_SimulationLG_EN.png"/>
              <p:cNvPicPr/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81572" y="2276711"/>
                <a:ext cx="1353403" cy="110348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50" name="TextBox 49"/>
              <p:cNvSpPr txBox="1"/>
              <p:nvPr/>
            </p:nvSpPr>
            <p:spPr>
              <a:xfrm>
                <a:off x="1037597" y="1907379"/>
                <a:ext cx="80021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 smtClean="0"/>
                  <a:t>@RISK</a:t>
                </a:r>
                <a:endParaRPr lang="en-GB" dirty="0"/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2355980" y="1538437"/>
              <a:ext cx="1766291" cy="1902892"/>
              <a:chOff x="3262909" y="1907379"/>
              <a:chExt cx="1381010" cy="1472819"/>
            </a:xfrm>
          </p:grpSpPr>
          <p:pic>
            <p:nvPicPr>
              <p:cNvPr id="47" name="Picture 46" descr="http://www.cossan.co.uk/software/images/COSSANuserinterfacesMATLAB.png"/>
              <p:cNvPicPr/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03876" y="2267583"/>
                <a:ext cx="1340043" cy="111261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8" name="TextBox 47"/>
              <p:cNvSpPr txBox="1"/>
              <p:nvPr/>
            </p:nvSpPr>
            <p:spPr>
              <a:xfrm>
                <a:off x="3262909" y="1907379"/>
                <a:ext cx="9503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 smtClean="0"/>
                  <a:t>COSSAN</a:t>
                </a:r>
                <a:endParaRPr lang="en-GB" dirty="0"/>
              </a:p>
            </p:txBody>
          </p:sp>
        </p:grpSp>
        <p:grpSp>
          <p:nvGrpSpPr>
            <p:cNvPr id="18" name="Group 17"/>
            <p:cNvGrpSpPr/>
            <p:nvPr/>
          </p:nvGrpSpPr>
          <p:grpSpPr>
            <a:xfrm>
              <a:off x="4572180" y="1700107"/>
              <a:ext cx="1982853" cy="1693391"/>
              <a:chOff x="5273732" y="1945291"/>
              <a:chExt cx="1568857" cy="1434907"/>
            </a:xfrm>
          </p:grpSpPr>
          <p:pic>
            <p:nvPicPr>
              <p:cNvPr id="45" name="Picture 44" descr="http://www.oracle.com/us/im08t0-129754-flat-cbmp1-1883529.jpg"/>
              <p:cNvPicPr/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73732" y="2314623"/>
                <a:ext cx="1568857" cy="106557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6" name="TextBox 45"/>
              <p:cNvSpPr txBox="1"/>
              <p:nvPr/>
            </p:nvSpPr>
            <p:spPr>
              <a:xfrm>
                <a:off x="5273732" y="1945291"/>
                <a:ext cx="126355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 smtClean="0"/>
                  <a:t>Crystall Ball</a:t>
                </a:r>
                <a:endParaRPr lang="en-GB" dirty="0"/>
              </a:p>
            </p:txBody>
          </p:sp>
        </p:grpSp>
        <p:grpSp>
          <p:nvGrpSpPr>
            <p:cNvPr id="19" name="Group 18"/>
            <p:cNvGrpSpPr/>
            <p:nvPr/>
          </p:nvGrpSpPr>
          <p:grpSpPr>
            <a:xfrm>
              <a:off x="1980986" y="4984649"/>
              <a:ext cx="1512489" cy="1587354"/>
              <a:chOff x="1081572" y="4125078"/>
              <a:chExt cx="1512489" cy="1587354"/>
            </a:xfrm>
          </p:grpSpPr>
          <p:pic>
            <p:nvPicPr>
              <p:cNvPr id="43" name="Picture 42"/>
              <p:cNvPicPr/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81572" y="4513733"/>
                <a:ext cx="1512489" cy="119869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4" name="TextBox 43"/>
              <p:cNvSpPr txBox="1"/>
              <p:nvPr/>
            </p:nvSpPr>
            <p:spPr>
              <a:xfrm>
                <a:off x="1081572" y="4125078"/>
                <a:ext cx="93955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 smtClean="0"/>
                  <a:t>DAKOTA</a:t>
                </a:r>
                <a:endParaRPr lang="en-GB" dirty="0"/>
              </a:p>
            </p:txBody>
          </p:sp>
        </p:grpSp>
        <p:grpSp>
          <p:nvGrpSpPr>
            <p:cNvPr id="20" name="Group 19"/>
            <p:cNvGrpSpPr/>
            <p:nvPr/>
          </p:nvGrpSpPr>
          <p:grpSpPr>
            <a:xfrm>
              <a:off x="3704490" y="5011726"/>
              <a:ext cx="1499765" cy="1558458"/>
              <a:chOff x="3493475" y="4153974"/>
              <a:chExt cx="1499765" cy="1558458"/>
            </a:xfrm>
          </p:grpSpPr>
          <p:pic>
            <p:nvPicPr>
              <p:cNvPr id="41" name="Picture 40"/>
              <p:cNvPicPr/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493475" y="4479984"/>
                <a:ext cx="1499765" cy="123244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2" name="TextBox 41"/>
              <p:cNvSpPr txBox="1"/>
              <p:nvPr/>
            </p:nvSpPr>
            <p:spPr>
              <a:xfrm>
                <a:off x="3543455" y="4153974"/>
                <a:ext cx="58702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 smtClean="0"/>
                  <a:t>DUE</a:t>
                </a:r>
                <a:endParaRPr lang="en-GB" dirty="0"/>
              </a:p>
            </p:txBody>
          </p:sp>
        </p:grpSp>
        <p:grpSp>
          <p:nvGrpSpPr>
            <p:cNvPr id="21" name="Group 20"/>
            <p:cNvGrpSpPr/>
            <p:nvPr/>
          </p:nvGrpSpPr>
          <p:grpSpPr>
            <a:xfrm>
              <a:off x="5426180" y="5013658"/>
              <a:ext cx="1513910" cy="1513318"/>
              <a:chOff x="6022365" y="4113543"/>
              <a:chExt cx="1513910" cy="1513318"/>
            </a:xfrm>
          </p:grpSpPr>
          <p:pic>
            <p:nvPicPr>
              <p:cNvPr id="39" name="Picture 38"/>
              <p:cNvPicPr/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50721" y="4442094"/>
                <a:ext cx="1485554" cy="118476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0" name="TextBox 39"/>
              <p:cNvSpPr txBox="1"/>
              <p:nvPr/>
            </p:nvSpPr>
            <p:spPr>
              <a:xfrm>
                <a:off x="6022365" y="4113543"/>
                <a:ext cx="9614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 smtClean="0"/>
                  <a:t>FRAMES</a:t>
                </a:r>
                <a:endParaRPr lang="en-GB" dirty="0"/>
              </a:p>
            </p:txBody>
          </p:sp>
        </p:grpSp>
        <p:sp>
          <p:nvSpPr>
            <p:cNvPr id="22" name="TextBox 21"/>
            <p:cNvSpPr txBox="1"/>
            <p:nvPr/>
          </p:nvSpPr>
          <p:spPr>
            <a:xfrm>
              <a:off x="277979" y="4292509"/>
              <a:ext cx="1282306" cy="3717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600" dirty="0" smtClean="0"/>
                <a:t>OpenTURNS</a:t>
              </a:r>
              <a:endParaRPr lang="en-GB" sz="1600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235329" y="4292509"/>
              <a:ext cx="10038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600" dirty="0" smtClean="0"/>
                <a:t>OSTRICH</a:t>
              </a:r>
              <a:endParaRPr lang="en-GB" sz="1600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776232" y="4292509"/>
              <a:ext cx="629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600" dirty="0" smtClean="0"/>
                <a:t>PEST</a:t>
              </a:r>
              <a:endParaRPr lang="en-GB" sz="1600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5202175" y="4297278"/>
              <a:ext cx="9394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600" dirty="0" smtClean="0"/>
                <a:t>PSUADE</a:t>
              </a:r>
              <a:endParaRPr lang="en-GB" sz="1600" dirty="0"/>
            </a:p>
          </p:txBody>
        </p:sp>
        <p:grpSp>
          <p:nvGrpSpPr>
            <p:cNvPr id="26" name="Group 25"/>
            <p:cNvGrpSpPr/>
            <p:nvPr/>
          </p:nvGrpSpPr>
          <p:grpSpPr>
            <a:xfrm>
              <a:off x="6846689" y="1760353"/>
              <a:ext cx="1746325" cy="1669615"/>
              <a:chOff x="7363143" y="1924524"/>
              <a:chExt cx="1156308" cy="1337271"/>
            </a:xfrm>
          </p:grpSpPr>
          <p:pic>
            <p:nvPicPr>
              <p:cNvPr id="36" name="Picture 35"/>
              <p:cNvPicPr/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363143" y="2246197"/>
                <a:ext cx="958924" cy="601213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7" name="TextBox 36"/>
              <p:cNvSpPr txBox="1"/>
              <p:nvPr/>
            </p:nvSpPr>
            <p:spPr>
              <a:xfrm>
                <a:off x="7363143" y="1924524"/>
                <a:ext cx="63985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 smtClean="0"/>
                  <a:t>SAFE</a:t>
                </a:r>
                <a:endParaRPr lang="en-GB" dirty="0"/>
              </a:p>
            </p:txBody>
          </p:sp>
          <p:pic>
            <p:nvPicPr>
              <p:cNvPr id="38" name="Picture 37"/>
              <p:cNvPicPr/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83070" y="2706352"/>
                <a:ext cx="836381" cy="55544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7" name="Group 26"/>
            <p:cNvGrpSpPr/>
            <p:nvPr/>
          </p:nvGrpSpPr>
          <p:grpSpPr>
            <a:xfrm>
              <a:off x="188102" y="5034833"/>
              <a:ext cx="1512493" cy="1520898"/>
              <a:chOff x="-1111801" y="4257428"/>
              <a:chExt cx="1512493" cy="1520898"/>
            </a:xfrm>
          </p:grpSpPr>
          <p:pic>
            <p:nvPicPr>
              <p:cNvPr id="34" name="Picture 33"/>
              <p:cNvPicPr/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1108917" y="4642420"/>
                <a:ext cx="1509609" cy="1135906"/>
              </a:xfrm>
              <a:prstGeom prst="rect">
                <a:avLst/>
              </a:prstGeom>
              <a:noFill/>
            </p:spPr>
          </p:pic>
          <p:sp>
            <p:nvSpPr>
              <p:cNvPr id="35" name="TextBox 34"/>
              <p:cNvSpPr txBox="1"/>
              <p:nvPr/>
            </p:nvSpPr>
            <p:spPr>
              <a:xfrm>
                <a:off x="-1111801" y="4257428"/>
                <a:ext cx="88357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 smtClean="0"/>
                  <a:t>SimLAB</a:t>
                </a:r>
                <a:endParaRPr lang="en-GB" dirty="0"/>
              </a:p>
            </p:txBody>
          </p:sp>
        </p:grpSp>
        <p:sp>
          <p:nvSpPr>
            <p:cNvPr id="28" name="Rectangle 27"/>
            <p:cNvSpPr/>
            <p:nvPr/>
          </p:nvSpPr>
          <p:spPr>
            <a:xfrm>
              <a:off x="5696057" y="3523196"/>
              <a:ext cx="66396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1600" dirty="0" smtClean="0"/>
                <a:t>TIME</a:t>
              </a:r>
              <a:endParaRPr lang="en-GB" sz="1600" dirty="0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4341490" y="3553264"/>
              <a:ext cx="86068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1600" dirty="0" smtClean="0"/>
                <a:t>UCODE</a:t>
              </a:r>
              <a:endParaRPr lang="en-GB" sz="1600" dirty="0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2737230" y="3570437"/>
              <a:ext cx="103900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1600" dirty="0" smtClean="0"/>
                <a:t>UNCSAM</a:t>
              </a:r>
              <a:endParaRPr lang="en-GB" sz="1600" dirty="0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1443047" y="3574957"/>
              <a:ext cx="96532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1600" dirty="0" smtClean="0"/>
                <a:t>UNCSIM</a:t>
              </a:r>
              <a:endParaRPr lang="en-GB" sz="1600" dirty="0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251645" y="3574957"/>
              <a:ext cx="81785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1600" dirty="0" smtClean="0"/>
                <a:t>UQLab</a:t>
              </a:r>
              <a:endParaRPr lang="en-GB" sz="1600" dirty="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7301784" y="3707862"/>
              <a:ext cx="1490344" cy="286232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dirty="0" smtClean="0"/>
                <a:t>R packages: </a:t>
              </a:r>
            </a:p>
            <a:p>
              <a:pPr marL="285750" indent="-285750">
                <a:buFontTx/>
                <a:buChar char="-"/>
              </a:pPr>
              <a:r>
                <a:rPr lang="en-GB" dirty="0" smtClean="0"/>
                <a:t>propagate</a:t>
              </a:r>
            </a:p>
            <a:p>
              <a:pPr marL="285750" indent="-285750">
                <a:buFontTx/>
                <a:buChar char="-"/>
              </a:pPr>
              <a:r>
                <a:rPr lang="en-GB" dirty="0" smtClean="0"/>
                <a:t>FME</a:t>
              </a:r>
            </a:p>
            <a:p>
              <a:pPr marL="285750" indent="-285750">
                <a:buFontTx/>
                <a:buChar char="-"/>
              </a:pPr>
              <a:r>
                <a:rPr lang="en-GB" dirty="0" err="1" smtClean="0"/>
                <a:t>mcmcse</a:t>
              </a:r>
              <a:endParaRPr lang="en-GB" dirty="0" smtClean="0"/>
            </a:p>
            <a:p>
              <a:pPr marL="285750" indent="-285750">
                <a:buFontTx/>
                <a:buChar char="-"/>
              </a:pPr>
              <a:r>
                <a:rPr lang="en-GB" dirty="0" err="1" smtClean="0"/>
                <a:t>ArArRedux</a:t>
              </a:r>
              <a:endParaRPr lang="en-GB" dirty="0" smtClean="0"/>
            </a:p>
            <a:p>
              <a:pPr marL="285750" indent="-285750">
                <a:buFontTx/>
                <a:buChar char="-"/>
              </a:pPr>
              <a:r>
                <a:rPr lang="en-GB" dirty="0" err="1" smtClean="0"/>
                <a:t>betaper</a:t>
              </a:r>
              <a:endParaRPr lang="en-GB" dirty="0" smtClean="0"/>
            </a:p>
            <a:p>
              <a:pPr marL="285750" indent="-285750">
                <a:buFontTx/>
                <a:buChar char="-"/>
              </a:pPr>
              <a:r>
                <a:rPr lang="en-GB" dirty="0" smtClean="0"/>
                <a:t>UncerIn2</a:t>
              </a:r>
            </a:p>
            <a:p>
              <a:pPr marL="285750" indent="-285750">
                <a:buFontTx/>
                <a:buChar char="-"/>
              </a:pPr>
              <a:r>
                <a:rPr lang="en-GB" dirty="0" err="1" smtClean="0"/>
                <a:t>usdm</a:t>
              </a:r>
              <a:endParaRPr lang="en-GB" dirty="0" smtClean="0"/>
            </a:p>
            <a:p>
              <a:pPr marL="285750" indent="-285750">
                <a:buFontTx/>
                <a:buChar char="-"/>
              </a:pPr>
              <a:r>
                <a:rPr lang="en-GB" dirty="0"/>
                <a:t>s</a:t>
              </a:r>
              <a:r>
                <a:rPr lang="en-GB" dirty="0" smtClean="0"/>
                <a:t>ensitivity</a:t>
              </a:r>
            </a:p>
            <a:p>
              <a:r>
                <a:rPr lang="en-GB" dirty="0" smtClean="0"/>
                <a:t>- and others...</a:t>
              </a:r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3725844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842" y="230188"/>
            <a:ext cx="9044609" cy="664334"/>
          </a:xfrm>
        </p:spPr>
        <p:txBody>
          <a:bodyPr/>
          <a:lstStyle/>
          <a:p>
            <a:pPr marL="457200" indent="-457200">
              <a:spcAft>
                <a:spcPts val="1800"/>
              </a:spcAft>
            </a:pPr>
            <a:r>
              <a:rPr lang="en-GB" sz="3200" dirty="0" smtClean="0"/>
              <a:t>R package </a:t>
            </a:r>
            <a:r>
              <a:rPr lang="en-GB" sz="3200" b="1" dirty="0" smtClean="0"/>
              <a:t>spup – </a:t>
            </a:r>
            <a:r>
              <a:rPr lang="en-GB" sz="3200" dirty="0" smtClean="0"/>
              <a:t>underlying methodology</a:t>
            </a:r>
            <a:endParaRPr lang="en-GB" sz="3200" dirty="0">
              <a:solidFill>
                <a:srgbClr val="6600CC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>
              <a:lnSpc>
                <a:spcPts val="1200"/>
              </a:lnSpc>
            </a:pPr>
            <a:fld id="{F25965E0-7062-474C-8671-DB3A3CE669B0}" type="slidenum">
              <a:rPr lang="en-GB" smtClean="0"/>
              <a:pPr algn="r">
                <a:lnSpc>
                  <a:spcPts val="1200"/>
                </a:lnSpc>
              </a:pPr>
              <a:t>21</a:t>
            </a:fld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812310" y="1053835"/>
            <a:ext cx="4570034" cy="3324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auto">
              <a:lnSpc>
                <a:spcPts val="42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</a:pPr>
            <a:r>
              <a:rPr lang="en-GB" sz="3500" b="1" dirty="0" smtClean="0">
                <a:solidFill>
                  <a:prstClr val="black"/>
                </a:solidFill>
                <a:latin typeface="Calibri"/>
              </a:rPr>
              <a:t>Monte Carlo approach principle</a:t>
            </a:r>
            <a:endParaRPr lang="en-GB" sz="3500" b="1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456424" y="1808889"/>
            <a:ext cx="2615080" cy="2690864"/>
            <a:chOff x="475293" y="1730817"/>
            <a:chExt cx="2615080" cy="3299150"/>
          </a:xfrm>
        </p:grpSpPr>
        <p:pic>
          <p:nvPicPr>
            <p:cNvPr id="7" name="Picture 1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97342" y="4001654"/>
              <a:ext cx="876685" cy="9810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Tijdelijke aanduiding voor tekst 9"/>
            <p:cNvSpPr txBox="1">
              <a:spLocks/>
            </p:cNvSpPr>
            <p:nvPr/>
          </p:nvSpPr>
          <p:spPr>
            <a:xfrm rot="16200000">
              <a:off x="373" y="2205738"/>
              <a:ext cx="1286858" cy="337015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ts val="28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GB" sz="20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Variable 1</a:t>
              </a:r>
              <a:endPara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2243218" y="2741176"/>
              <a:ext cx="847155" cy="682542"/>
              <a:chOff x="16231164" y="16361832"/>
              <a:chExt cx="1574801" cy="1067285"/>
            </a:xfrm>
          </p:grpSpPr>
          <p:cxnSp>
            <p:nvCxnSpPr>
              <p:cNvPr id="13" name="Straight Arrow Connector 12"/>
              <p:cNvCxnSpPr/>
              <p:nvPr/>
            </p:nvCxnSpPr>
            <p:spPr>
              <a:xfrm>
                <a:off x="16243864" y="17429117"/>
                <a:ext cx="1562101" cy="0"/>
              </a:xfrm>
              <a:prstGeom prst="straightConnector1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  <a:tailEnd type="arrow"/>
              </a:ln>
              <a:effectLst/>
            </p:spPr>
          </p:cxnSp>
          <p:pic>
            <p:nvPicPr>
              <p:cNvPr id="14" name="Picture 16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231164" y="16704727"/>
                <a:ext cx="1332366" cy="7091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cxnSp>
            <p:nvCxnSpPr>
              <p:cNvPr id="15" name="Straight Arrow Connector 14"/>
              <p:cNvCxnSpPr/>
              <p:nvPr/>
            </p:nvCxnSpPr>
            <p:spPr>
              <a:xfrm flipV="1">
                <a:off x="16231166" y="16361832"/>
                <a:ext cx="0" cy="1067285"/>
              </a:xfrm>
              <a:prstGeom prst="straightConnector1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  <a:tailEnd type="arrow"/>
              </a:ln>
              <a:effectLst/>
            </p:spPr>
          </p:cxnSp>
        </p:grpSp>
        <p:pic>
          <p:nvPicPr>
            <p:cNvPr id="10" name="Picture 18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6703" y="2277920"/>
              <a:ext cx="1060450" cy="5792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" name="Picture 22" descr="https://cnx.org/resources/bc4ee8bd5f7c83f6976993b00f152498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50616" y="1899931"/>
              <a:ext cx="939756" cy="7911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ijdelijke aanduiding voor tekst 9"/>
            <p:cNvSpPr txBox="1">
              <a:spLocks/>
            </p:cNvSpPr>
            <p:nvPr/>
          </p:nvSpPr>
          <p:spPr>
            <a:xfrm rot="16200000">
              <a:off x="372" y="4218030"/>
              <a:ext cx="1286858" cy="337015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ts val="28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GB" sz="20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Variable 2</a:t>
              </a:r>
              <a:endPara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5316598" y="2728916"/>
            <a:ext cx="2010510" cy="696922"/>
            <a:chOff x="5335467" y="2858822"/>
            <a:chExt cx="2010510" cy="854466"/>
          </a:xfrm>
        </p:grpSpPr>
        <p:sp>
          <p:nvSpPr>
            <p:cNvPr id="17" name="Right Arrow 16"/>
            <p:cNvSpPr/>
            <p:nvPr/>
          </p:nvSpPr>
          <p:spPr>
            <a:xfrm>
              <a:off x="5813126" y="3514508"/>
              <a:ext cx="928641" cy="198780"/>
            </a:xfrm>
            <a:prstGeom prst="rightArrow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" name="Tijdelijke aanduiding voor tekst 9"/>
            <p:cNvSpPr txBox="1">
              <a:spLocks/>
            </p:cNvSpPr>
            <p:nvPr/>
          </p:nvSpPr>
          <p:spPr>
            <a:xfrm>
              <a:off x="5335467" y="2858822"/>
              <a:ext cx="2010510" cy="492444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GB" sz="16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Model run</a:t>
              </a:r>
              <a:r>
                <a:rPr kumimoji="0" lang="en-GB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</a:t>
              </a:r>
              <a:r>
                <a:rPr kumimoji="0" lang="en-GB" sz="16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(e.g. 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GB" sz="16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Output = Var1 x Var2)</a:t>
              </a:r>
              <a:endParaRPr kumimoji="0" lang="en-GB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7430016" y="2411539"/>
            <a:ext cx="1261024" cy="1821085"/>
            <a:chOff x="7448885" y="2469700"/>
            <a:chExt cx="1261024" cy="2232752"/>
          </a:xfrm>
        </p:grpSpPr>
        <p:pic>
          <p:nvPicPr>
            <p:cNvPr id="20" name="Picture 12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48885" y="3214973"/>
              <a:ext cx="1261024" cy="14874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" name="Picture 23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99405" y="2469700"/>
              <a:ext cx="1072781" cy="9142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2" name="Group 21"/>
          <p:cNvGrpSpPr/>
          <p:nvPr/>
        </p:nvGrpSpPr>
        <p:grpSpPr>
          <a:xfrm>
            <a:off x="3247758" y="2038679"/>
            <a:ext cx="3406901" cy="2257252"/>
            <a:chOff x="3247758" y="2038679"/>
            <a:chExt cx="3406901" cy="2257252"/>
          </a:xfrm>
        </p:grpSpPr>
        <p:grpSp>
          <p:nvGrpSpPr>
            <p:cNvPr id="23" name="Group 22"/>
            <p:cNvGrpSpPr/>
            <p:nvPr/>
          </p:nvGrpSpPr>
          <p:grpSpPr>
            <a:xfrm>
              <a:off x="3247758" y="2269475"/>
              <a:ext cx="937216" cy="2026456"/>
              <a:chOff x="3266627" y="2295521"/>
              <a:chExt cx="937216" cy="2484548"/>
            </a:xfrm>
          </p:grpSpPr>
          <p:sp>
            <p:nvSpPr>
              <p:cNvPr id="27" name="Right Arrow 26"/>
              <p:cNvSpPr/>
              <p:nvPr/>
            </p:nvSpPr>
            <p:spPr>
              <a:xfrm>
                <a:off x="3275202" y="2541332"/>
                <a:ext cx="928641" cy="198780"/>
              </a:xfrm>
              <a:prstGeom prst="rightArrow">
                <a:avLst/>
              </a:prstGeom>
              <a:solidFill>
                <a:srgbClr val="4F81BD"/>
              </a:solidFill>
              <a:ln w="25400" cap="flat" cmpd="sng" algn="ctr">
                <a:solidFill>
                  <a:srgbClr val="4F81BD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8" name="Tijdelijke aanduiding voor tekst 9"/>
              <p:cNvSpPr txBox="1">
                <a:spLocks/>
              </p:cNvSpPr>
              <p:nvPr/>
            </p:nvSpPr>
            <p:spPr>
              <a:xfrm>
                <a:off x="3355879" y="2295521"/>
                <a:ext cx="847964" cy="246220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:r>
                  <a:rPr kumimoji="0" lang="en-GB" sz="160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Sampling</a:t>
                </a:r>
                <a:endParaRPr kumimoji="0" lang="en-GB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9" name="Right Arrow 28"/>
              <p:cNvSpPr/>
              <p:nvPr/>
            </p:nvSpPr>
            <p:spPr>
              <a:xfrm>
                <a:off x="3266627" y="4581289"/>
                <a:ext cx="928641" cy="198780"/>
              </a:xfrm>
              <a:prstGeom prst="rightArrow">
                <a:avLst/>
              </a:prstGeom>
              <a:solidFill>
                <a:srgbClr val="4F81BD"/>
              </a:solidFill>
              <a:ln w="25400" cap="flat" cmpd="sng" algn="ctr">
                <a:solidFill>
                  <a:srgbClr val="4F81BD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0" name="Tijdelijke aanduiding voor tekst 9"/>
              <p:cNvSpPr txBox="1">
                <a:spLocks/>
              </p:cNvSpPr>
              <p:nvPr/>
            </p:nvSpPr>
            <p:spPr>
              <a:xfrm>
                <a:off x="3347304" y="4335476"/>
                <a:ext cx="847964" cy="246220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:r>
                  <a:rPr kumimoji="0" lang="en-GB" sz="160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Sampling</a:t>
                </a:r>
                <a:endParaRPr kumimoji="0" lang="en-GB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24" name="Group 23"/>
            <p:cNvGrpSpPr/>
            <p:nvPr/>
          </p:nvGrpSpPr>
          <p:grpSpPr>
            <a:xfrm>
              <a:off x="4464981" y="2038679"/>
              <a:ext cx="2189678" cy="2222777"/>
              <a:chOff x="4483850" y="2012553"/>
              <a:chExt cx="2189678" cy="2725249"/>
            </a:xfrm>
          </p:grpSpPr>
          <p:pic>
            <p:nvPicPr>
              <p:cNvPr id="25" name="Picture 23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505908" y="2012553"/>
                <a:ext cx="1072781" cy="91429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6" name="Tijdelijke aanduiding voor tekst 9"/>
              <p:cNvSpPr txBox="1">
                <a:spLocks/>
              </p:cNvSpPr>
              <p:nvPr/>
            </p:nvSpPr>
            <p:spPr>
              <a:xfrm>
                <a:off x="4483850" y="4460803"/>
                <a:ext cx="2189678" cy="276999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fontAlgn="auto">
                  <a:spcBef>
                    <a:spcPts val="0"/>
                  </a:spcBef>
                  <a:spcAft>
                    <a:spcPts val="0"/>
                  </a:spcAft>
                  <a:buFont typeface="Arial" pitchFamily="34" charset="0"/>
                  <a:buNone/>
                </a:pPr>
                <a:r>
                  <a:rPr lang="en-GB" sz="1800" dirty="0">
                    <a:solidFill>
                      <a:srgbClr val="000000"/>
                    </a:solidFill>
                    <a:latin typeface="Calibri"/>
                  </a:rPr>
                  <a:t>c</a:t>
                </a:r>
                <a:r>
                  <a:rPr lang="en-GB" sz="1800" dirty="0" smtClean="0">
                    <a:solidFill>
                      <a:srgbClr val="000000"/>
                    </a:solidFill>
                    <a:latin typeface="Calibri"/>
                  </a:rPr>
                  <a:t>(10, 14, 3, 16, ....)</a:t>
                </a:r>
                <a:endParaRPr lang="en-GB" sz="1800" dirty="0">
                  <a:solidFill>
                    <a:srgbClr val="000000"/>
                  </a:solidFill>
                  <a:latin typeface="Calibri"/>
                </a:endParaRPr>
              </a:p>
            </p:txBody>
          </p:sp>
        </p:grpSp>
      </p:grpSp>
      <p:sp>
        <p:nvSpPr>
          <p:cNvPr id="31" name="Tijdelijke aanduiding voor dianummer 1"/>
          <p:cNvSpPr txBox="1">
            <a:spLocks/>
          </p:cNvSpPr>
          <p:nvPr/>
        </p:nvSpPr>
        <p:spPr>
          <a:xfrm>
            <a:off x="8511822" y="6408000"/>
            <a:ext cx="468000" cy="164250"/>
          </a:xfrm>
          <a:prstGeom prst="rect">
            <a:avLst/>
          </a:prstGeom>
          <a:noFill/>
        </p:spPr>
        <p:txBody>
          <a:bodyPr wrap="square" tIns="0" rIns="36000" bIns="0" rtlCol="0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lang="nl-NL" sz="900" kern="1200" smtClean="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9pPr>
          </a:lstStyle>
          <a:p>
            <a:pPr algn="r">
              <a:lnSpc>
                <a:spcPts val="1200"/>
              </a:lnSpc>
            </a:pPr>
            <a:fld id="{F25965E0-7062-474C-8671-DB3A3CE669B0}" type="slidenum">
              <a:rPr lang="en-GB" smtClean="0"/>
              <a:pPr algn="r">
                <a:lnSpc>
                  <a:spcPts val="1200"/>
                </a:lnSpc>
              </a:pPr>
              <a:t>21</a:t>
            </a:fld>
            <a:endParaRPr lang="en-GB" dirty="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7402" y="6172200"/>
            <a:ext cx="1285875" cy="560303"/>
          </a:xfrm>
          <a:prstGeom prst="rect">
            <a:avLst/>
          </a:prstGeom>
        </p:spPr>
      </p:pic>
      <p:grpSp>
        <p:nvGrpSpPr>
          <p:cNvPr id="33" name="Group 32"/>
          <p:cNvGrpSpPr/>
          <p:nvPr/>
        </p:nvGrpSpPr>
        <p:grpSpPr>
          <a:xfrm>
            <a:off x="1365273" y="4509336"/>
            <a:ext cx="6441564" cy="1898664"/>
            <a:chOff x="768861" y="2428820"/>
            <a:chExt cx="7445724" cy="1971730"/>
          </a:xfrm>
        </p:grpSpPr>
        <p:sp>
          <p:nvSpPr>
            <p:cNvPr id="34" name="TextBox 33"/>
            <p:cNvSpPr txBox="1"/>
            <p:nvPr/>
          </p:nvSpPr>
          <p:spPr>
            <a:xfrm>
              <a:off x="5088744" y="2989061"/>
              <a:ext cx="184731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GB" sz="6000" dirty="0">
                <a:solidFill>
                  <a:prstClr val="black"/>
                </a:solidFill>
                <a:latin typeface="Calibri"/>
              </a:endParaRPr>
            </a:p>
          </p:txBody>
        </p:sp>
        <p:grpSp>
          <p:nvGrpSpPr>
            <p:cNvPr id="35" name="Group 34"/>
            <p:cNvGrpSpPr/>
            <p:nvPr/>
          </p:nvGrpSpPr>
          <p:grpSpPr>
            <a:xfrm>
              <a:off x="768861" y="3141986"/>
              <a:ext cx="825675" cy="884207"/>
              <a:chOff x="865632" y="1739196"/>
              <a:chExt cx="1255776" cy="1373375"/>
            </a:xfrm>
          </p:grpSpPr>
          <p:sp>
            <p:nvSpPr>
              <p:cNvPr id="51" name="Rectangle 50"/>
              <p:cNvSpPr/>
              <p:nvPr/>
            </p:nvSpPr>
            <p:spPr>
              <a:xfrm>
                <a:off x="865632" y="1870829"/>
                <a:ext cx="1255776" cy="1241742"/>
              </a:xfrm>
              <a:prstGeom prst="rect">
                <a:avLst/>
              </a:prstGeom>
              <a:noFill/>
              <a:ln w="47625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52" name="TextBox 51"/>
              <p:cNvSpPr txBox="1"/>
              <p:nvPr/>
            </p:nvSpPr>
            <p:spPr>
              <a:xfrm>
                <a:off x="1010042" y="1739196"/>
                <a:ext cx="657553" cy="10156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60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</a:rPr>
                  <a:t>D</a:t>
                </a:r>
              </a:p>
            </p:txBody>
          </p:sp>
        </p:grpSp>
        <p:grpSp>
          <p:nvGrpSpPr>
            <p:cNvPr id="36" name="Group 35"/>
            <p:cNvGrpSpPr/>
            <p:nvPr/>
          </p:nvGrpSpPr>
          <p:grpSpPr>
            <a:xfrm>
              <a:off x="2975575" y="3087787"/>
              <a:ext cx="825675" cy="1015663"/>
              <a:chOff x="865632" y="1739196"/>
              <a:chExt cx="1255776" cy="1577556"/>
            </a:xfrm>
          </p:grpSpPr>
          <p:sp>
            <p:nvSpPr>
              <p:cNvPr id="49" name="Rectangle 48"/>
              <p:cNvSpPr/>
              <p:nvPr/>
            </p:nvSpPr>
            <p:spPr>
              <a:xfrm>
                <a:off x="865632" y="1870829"/>
                <a:ext cx="1255776" cy="1241742"/>
              </a:xfrm>
              <a:prstGeom prst="rect">
                <a:avLst/>
              </a:prstGeom>
              <a:noFill/>
              <a:ln w="47625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50" name="TextBox 49"/>
              <p:cNvSpPr txBox="1"/>
              <p:nvPr/>
            </p:nvSpPr>
            <p:spPr>
              <a:xfrm>
                <a:off x="1010042" y="1739196"/>
                <a:ext cx="917184" cy="157755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60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</a:rPr>
                  <a:t>R</a:t>
                </a:r>
              </a:p>
            </p:txBody>
          </p:sp>
        </p:grpSp>
        <p:grpSp>
          <p:nvGrpSpPr>
            <p:cNvPr id="37" name="Group 36"/>
            <p:cNvGrpSpPr/>
            <p:nvPr/>
          </p:nvGrpSpPr>
          <p:grpSpPr>
            <a:xfrm>
              <a:off x="5391317" y="3064432"/>
              <a:ext cx="825675" cy="1015663"/>
              <a:chOff x="865632" y="1739196"/>
              <a:chExt cx="1255776" cy="1577556"/>
            </a:xfrm>
          </p:grpSpPr>
          <p:sp>
            <p:nvSpPr>
              <p:cNvPr id="47" name="Rectangle 46"/>
              <p:cNvSpPr/>
              <p:nvPr/>
            </p:nvSpPr>
            <p:spPr>
              <a:xfrm>
                <a:off x="865632" y="1870829"/>
                <a:ext cx="1255776" cy="1241742"/>
              </a:xfrm>
              <a:prstGeom prst="rect">
                <a:avLst/>
              </a:prstGeom>
              <a:noFill/>
              <a:ln w="47625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8" name="TextBox 47"/>
              <p:cNvSpPr txBox="1"/>
              <p:nvPr/>
            </p:nvSpPr>
            <p:spPr>
              <a:xfrm>
                <a:off x="1010042" y="1739196"/>
                <a:ext cx="885490" cy="157755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60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</a:rPr>
                  <a:t>P</a:t>
                </a:r>
              </a:p>
            </p:txBody>
          </p:sp>
        </p:grpSp>
        <p:grpSp>
          <p:nvGrpSpPr>
            <p:cNvPr id="38" name="Group 37"/>
            <p:cNvGrpSpPr/>
            <p:nvPr/>
          </p:nvGrpSpPr>
          <p:grpSpPr>
            <a:xfrm>
              <a:off x="7388910" y="2428820"/>
              <a:ext cx="825675" cy="1015663"/>
              <a:chOff x="865632" y="1739196"/>
              <a:chExt cx="1255776" cy="1577556"/>
            </a:xfrm>
          </p:grpSpPr>
          <p:sp>
            <p:nvSpPr>
              <p:cNvPr id="45" name="Rectangle 44"/>
              <p:cNvSpPr/>
              <p:nvPr/>
            </p:nvSpPr>
            <p:spPr>
              <a:xfrm>
                <a:off x="865632" y="1870829"/>
                <a:ext cx="1255776" cy="1241742"/>
              </a:xfrm>
              <a:prstGeom prst="rect">
                <a:avLst/>
              </a:prstGeom>
              <a:noFill/>
              <a:ln w="47625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6" name="TextBox 45"/>
              <p:cNvSpPr txBox="1"/>
              <p:nvPr/>
            </p:nvSpPr>
            <p:spPr>
              <a:xfrm>
                <a:off x="1010042" y="1739196"/>
                <a:ext cx="917184" cy="157755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60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</a:rPr>
                  <a:t>R</a:t>
                </a:r>
              </a:p>
            </p:txBody>
          </p:sp>
        </p:grpSp>
        <p:grpSp>
          <p:nvGrpSpPr>
            <p:cNvPr id="39" name="Group 38"/>
            <p:cNvGrpSpPr/>
            <p:nvPr/>
          </p:nvGrpSpPr>
          <p:grpSpPr>
            <a:xfrm>
              <a:off x="7388910" y="3384887"/>
              <a:ext cx="825675" cy="1015663"/>
              <a:chOff x="865632" y="1739196"/>
              <a:chExt cx="1255776" cy="1577556"/>
            </a:xfrm>
          </p:grpSpPr>
          <p:sp>
            <p:nvSpPr>
              <p:cNvPr id="43" name="Rectangle 42"/>
              <p:cNvSpPr/>
              <p:nvPr/>
            </p:nvSpPr>
            <p:spPr>
              <a:xfrm>
                <a:off x="865632" y="1870829"/>
                <a:ext cx="1255776" cy="1241742"/>
              </a:xfrm>
              <a:prstGeom prst="rect">
                <a:avLst/>
              </a:prstGeom>
              <a:noFill/>
              <a:ln w="47625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4" name="TextBox 43"/>
              <p:cNvSpPr txBox="1"/>
              <p:nvPr/>
            </p:nvSpPr>
            <p:spPr>
              <a:xfrm>
                <a:off x="1010042" y="1739196"/>
                <a:ext cx="944002" cy="157755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60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</a:rPr>
                  <a:t>V</a:t>
                </a:r>
              </a:p>
            </p:txBody>
          </p:sp>
        </p:grpSp>
        <p:sp>
          <p:nvSpPr>
            <p:cNvPr id="40" name="Right Arrow 39"/>
            <p:cNvSpPr/>
            <p:nvPr/>
          </p:nvSpPr>
          <p:spPr>
            <a:xfrm>
              <a:off x="1776124" y="3486534"/>
              <a:ext cx="978408" cy="326564"/>
            </a:xfrm>
            <a:prstGeom prst="rightArrow">
              <a:avLst/>
            </a:prstGeom>
            <a:solidFill>
              <a:sysClr val="windowText" lastClr="00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1" name="Right Arrow 40"/>
            <p:cNvSpPr/>
            <p:nvPr/>
          </p:nvSpPr>
          <p:spPr>
            <a:xfrm>
              <a:off x="4124025" y="3432336"/>
              <a:ext cx="978408" cy="326564"/>
            </a:xfrm>
            <a:prstGeom prst="rightArrow">
              <a:avLst/>
            </a:prstGeom>
            <a:solidFill>
              <a:sysClr val="windowText" lastClr="00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2" name="Right Arrow 41"/>
            <p:cNvSpPr/>
            <p:nvPr/>
          </p:nvSpPr>
          <p:spPr>
            <a:xfrm>
              <a:off x="6322910" y="3384887"/>
              <a:ext cx="978408" cy="326564"/>
            </a:xfrm>
            <a:prstGeom prst="rightArrow">
              <a:avLst/>
            </a:prstGeom>
            <a:solidFill>
              <a:sysClr val="windowText" lastClr="00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57420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1642" y="230188"/>
            <a:ext cx="8442796" cy="840125"/>
          </a:xfrm>
        </p:spPr>
        <p:txBody>
          <a:bodyPr/>
          <a:lstStyle/>
          <a:p>
            <a:pPr marL="457200" indent="-457200">
              <a:spcAft>
                <a:spcPts val="1800"/>
              </a:spcAft>
            </a:pPr>
            <a:r>
              <a:rPr lang="en-GB" sz="3200" dirty="0" smtClean="0"/>
              <a:t>R package </a:t>
            </a:r>
            <a:r>
              <a:rPr lang="en-GB" sz="3200" b="1" dirty="0" smtClean="0"/>
              <a:t>spup</a:t>
            </a:r>
            <a:r>
              <a:rPr lang="en-GB" sz="3200" dirty="0" smtClean="0"/>
              <a:t> - functionality</a:t>
            </a:r>
            <a:endParaRPr lang="en-GB" sz="3200" dirty="0">
              <a:solidFill>
                <a:srgbClr val="6600CC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>
              <a:lnSpc>
                <a:spcPts val="1200"/>
              </a:lnSpc>
            </a:pPr>
            <a:fld id="{F25965E0-7062-474C-8671-DB3A3CE669B0}" type="slidenum">
              <a:rPr lang="en-GB" smtClean="0"/>
              <a:pPr algn="r">
                <a:lnSpc>
                  <a:spcPts val="1200"/>
                </a:lnSpc>
              </a:pPr>
              <a:t>22</a:t>
            </a:fld>
            <a:endParaRPr lang="en-GB" dirty="0"/>
          </a:p>
        </p:txBody>
      </p:sp>
      <p:sp>
        <p:nvSpPr>
          <p:cNvPr id="31" name="Tijdelijke aanduiding voor dianummer 1"/>
          <p:cNvSpPr txBox="1">
            <a:spLocks/>
          </p:cNvSpPr>
          <p:nvPr/>
        </p:nvSpPr>
        <p:spPr>
          <a:xfrm>
            <a:off x="8511822" y="6408000"/>
            <a:ext cx="468000" cy="164250"/>
          </a:xfrm>
          <a:prstGeom prst="rect">
            <a:avLst/>
          </a:prstGeom>
          <a:noFill/>
        </p:spPr>
        <p:txBody>
          <a:bodyPr wrap="square" tIns="0" rIns="36000" bIns="0" rtlCol="0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lang="nl-NL" sz="900" kern="1200" smtClean="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9pPr>
          </a:lstStyle>
          <a:p>
            <a:pPr algn="r">
              <a:lnSpc>
                <a:spcPts val="1200"/>
              </a:lnSpc>
            </a:pPr>
            <a:fld id="{F25965E0-7062-474C-8671-DB3A3CE669B0}" type="slidenum">
              <a:rPr lang="en-GB" smtClean="0"/>
              <a:pPr algn="r">
                <a:lnSpc>
                  <a:spcPts val="1200"/>
                </a:lnSpc>
              </a:pPr>
              <a:t>22</a:t>
            </a:fld>
            <a:endParaRPr lang="en-GB" dirty="0"/>
          </a:p>
        </p:txBody>
      </p:sp>
      <p:grpSp>
        <p:nvGrpSpPr>
          <p:cNvPr id="63" name="Group 62"/>
          <p:cNvGrpSpPr/>
          <p:nvPr/>
        </p:nvGrpSpPr>
        <p:grpSpPr>
          <a:xfrm>
            <a:off x="658819" y="1149632"/>
            <a:ext cx="7445724" cy="1971730"/>
            <a:chOff x="768861" y="2514545"/>
            <a:chExt cx="7445724" cy="1971730"/>
          </a:xfrm>
        </p:grpSpPr>
        <p:sp>
          <p:nvSpPr>
            <p:cNvPr id="64" name="TextBox 63"/>
            <p:cNvSpPr txBox="1"/>
            <p:nvPr/>
          </p:nvSpPr>
          <p:spPr>
            <a:xfrm>
              <a:off x="5088744" y="2960486"/>
              <a:ext cx="184731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GB" sz="6000" dirty="0">
                <a:solidFill>
                  <a:prstClr val="black"/>
                </a:solidFill>
                <a:latin typeface="Calibri"/>
              </a:endParaRPr>
            </a:p>
          </p:txBody>
        </p:sp>
        <p:grpSp>
          <p:nvGrpSpPr>
            <p:cNvPr id="65" name="Group 64"/>
            <p:cNvGrpSpPr/>
            <p:nvPr/>
          </p:nvGrpSpPr>
          <p:grpSpPr>
            <a:xfrm>
              <a:off x="768861" y="3075311"/>
              <a:ext cx="825675" cy="884207"/>
              <a:chOff x="865632" y="1739196"/>
              <a:chExt cx="1255776" cy="1373375"/>
            </a:xfrm>
          </p:grpSpPr>
          <p:sp>
            <p:nvSpPr>
              <p:cNvPr id="81" name="Rectangle 80"/>
              <p:cNvSpPr/>
              <p:nvPr/>
            </p:nvSpPr>
            <p:spPr>
              <a:xfrm>
                <a:off x="865632" y="1870829"/>
                <a:ext cx="1255776" cy="1241742"/>
              </a:xfrm>
              <a:prstGeom prst="rect">
                <a:avLst/>
              </a:prstGeom>
              <a:noFill/>
              <a:ln w="47625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2" name="TextBox 81"/>
              <p:cNvSpPr txBox="1"/>
              <p:nvPr/>
            </p:nvSpPr>
            <p:spPr>
              <a:xfrm>
                <a:off x="1010042" y="1739196"/>
                <a:ext cx="657553" cy="10156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60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</a:rPr>
                  <a:t>D</a:t>
                </a:r>
              </a:p>
            </p:txBody>
          </p:sp>
        </p:grpSp>
        <p:grpSp>
          <p:nvGrpSpPr>
            <p:cNvPr id="66" name="Group 65"/>
            <p:cNvGrpSpPr/>
            <p:nvPr/>
          </p:nvGrpSpPr>
          <p:grpSpPr>
            <a:xfrm>
              <a:off x="2975575" y="3059212"/>
              <a:ext cx="825675" cy="1015663"/>
              <a:chOff x="865632" y="1739196"/>
              <a:chExt cx="1255776" cy="1577556"/>
            </a:xfrm>
          </p:grpSpPr>
          <p:sp>
            <p:nvSpPr>
              <p:cNvPr id="79" name="Rectangle 78"/>
              <p:cNvSpPr/>
              <p:nvPr/>
            </p:nvSpPr>
            <p:spPr>
              <a:xfrm>
                <a:off x="865632" y="1870829"/>
                <a:ext cx="1255776" cy="1241742"/>
              </a:xfrm>
              <a:prstGeom prst="rect">
                <a:avLst/>
              </a:prstGeom>
              <a:noFill/>
              <a:ln w="47625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0" name="TextBox 79"/>
              <p:cNvSpPr txBox="1"/>
              <p:nvPr/>
            </p:nvSpPr>
            <p:spPr>
              <a:xfrm>
                <a:off x="1010042" y="1739196"/>
                <a:ext cx="917184" cy="157755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60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</a:rPr>
                  <a:t>R</a:t>
                </a:r>
              </a:p>
            </p:txBody>
          </p:sp>
        </p:grpSp>
        <p:grpSp>
          <p:nvGrpSpPr>
            <p:cNvPr id="67" name="Group 66"/>
            <p:cNvGrpSpPr/>
            <p:nvPr/>
          </p:nvGrpSpPr>
          <p:grpSpPr>
            <a:xfrm>
              <a:off x="5391317" y="3035857"/>
              <a:ext cx="825675" cy="1015663"/>
              <a:chOff x="865632" y="1739196"/>
              <a:chExt cx="1255776" cy="1577556"/>
            </a:xfrm>
          </p:grpSpPr>
          <p:sp>
            <p:nvSpPr>
              <p:cNvPr id="77" name="Rectangle 76"/>
              <p:cNvSpPr/>
              <p:nvPr/>
            </p:nvSpPr>
            <p:spPr>
              <a:xfrm>
                <a:off x="865632" y="1870829"/>
                <a:ext cx="1255776" cy="1241742"/>
              </a:xfrm>
              <a:prstGeom prst="rect">
                <a:avLst/>
              </a:prstGeom>
              <a:noFill/>
              <a:ln w="47625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78" name="TextBox 77"/>
              <p:cNvSpPr txBox="1"/>
              <p:nvPr/>
            </p:nvSpPr>
            <p:spPr>
              <a:xfrm>
                <a:off x="1010042" y="1739196"/>
                <a:ext cx="885490" cy="157755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60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</a:rPr>
                  <a:t>P</a:t>
                </a:r>
              </a:p>
            </p:txBody>
          </p:sp>
        </p:grpSp>
        <p:grpSp>
          <p:nvGrpSpPr>
            <p:cNvPr id="68" name="Group 67"/>
            <p:cNvGrpSpPr/>
            <p:nvPr/>
          </p:nvGrpSpPr>
          <p:grpSpPr>
            <a:xfrm>
              <a:off x="7388910" y="2514545"/>
              <a:ext cx="825675" cy="1015663"/>
              <a:chOff x="865632" y="1739196"/>
              <a:chExt cx="1255776" cy="1577556"/>
            </a:xfrm>
          </p:grpSpPr>
          <p:sp>
            <p:nvSpPr>
              <p:cNvPr id="75" name="Rectangle 74"/>
              <p:cNvSpPr/>
              <p:nvPr/>
            </p:nvSpPr>
            <p:spPr>
              <a:xfrm>
                <a:off x="865632" y="1870829"/>
                <a:ext cx="1255776" cy="1241742"/>
              </a:xfrm>
              <a:prstGeom prst="rect">
                <a:avLst/>
              </a:prstGeom>
              <a:noFill/>
              <a:ln w="47625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76" name="TextBox 75"/>
              <p:cNvSpPr txBox="1"/>
              <p:nvPr/>
            </p:nvSpPr>
            <p:spPr>
              <a:xfrm>
                <a:off x="1010042" y="1739196"/>
                <a:ext cx="917184" cy="157755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60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</a:rPr>
                  <a:t>R</a:t>
                </a:r>
              </a:p>
            </p:txBody>
          </p:sp>
        </p:grpSp>
        <p:grpSp>
          <p:nvGrpSpPr>
            <p:cNvPr id="69" name="Group 68"/>
            <p:cNvGrpSpPr/>
            <p:nvPr/>
          </p:nvGrpSpPr>
          <p:grpSpPr>
            <a:xfrm>
              <a:off x="7388910" y="3470612"/>
              <a:ext cx="825675" cy="1015663"/>
              <a:chOff x="865632" y="1739196"/>
              <a:chExt cx="1255776" cy="1577556"/>
            </a:xfrm>
          </p:grpSpPr>
          <p:sp>
            <p:nvSpPr>
              <p:cNvPr id="73" name="Rectangle 72"/>
              <p:cNvSpPr/>
              <p:nvPr/>
            </p:nvSpPr>
            <p:spPr>
              <a:xfrm>
                <a:off x="865632" y="1870829"/>
                <a:ext cx="1255776" cy="1241742"/>
              </a:xfrm>
              <a:prstGeom prst="rect">
                <a:avLst/>
              </a:prstGeom>
              <a:noFill/>
              <a:ln w="47625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74" name="TextBox 73"/>
              <p:cNvSpPr txBox="1"/>
              <p:nvPr/>
            </p:nvSpPr>
            <p:spPr>
              <a:xfrm>
                <a:off x="1010042" y="1739196"/>
                <a:ext cx="944002" cy="157755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60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</a:rPr>
                  <a:t>V</a:t>
                </a:r>
              </a:p>
            </p:txBody>
          </p:sp>
        </p:grpSp>
        <p:sp>
          <p:nvSpPr>
            <p:cNvPr id="70" name="Right Arrow 69"/>
            <p:cNvSpPr/>
            <p:nvPr/>
          </p:nvSpPr>
          <p:spPr>
            <a:xfrm>
              <a:off x="1776124" y="3419859"/>
              <a:ext cx="978408" cy="326564"/>
            </a:xfrm>
            <a:prstGeom prst="rightArrow">
              <a:avLst/>
            </a:prstGeom>
            <a:solidFill>
              <a:sysClr val="windowText" lastClr="00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1" name="Right Arrow 70"/>
            <p:cNvSpPr/>
            <p:nvPr/>
          </p:nvSpPr>
          <p:spPr>
            <a:xfrm>
              <a:off x="4124025" y="3403761"/>
              <a:ext cx="978408" cy="326564"/>
            </a:xfrm>
            <a:prstGeom prst="rightArrow">
              <a:avLst/>
            </a:prstGeom>
            <a:solidFill>
              <a:sysClr val="windowText" lastClr="00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2" name="Right Arrow 71"/>
            <p:cNvSpPr/>
            <p:nvPr/>
          </p:nvSpPr>
          <p:spPr>
            <a:xfrm>
              <a:off x="6322910" y="3375362"/>
              <a:ext cx="978408" cy="326564"/>
            </a:xfrm>
            <a:prstGeom prst="rightArrow">
              <a:avLst/>
            </a:prstGeom>
            <a:solidFill>
              <a:sysClr val="windowText" lastClr="00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83" name="Rectangle 82"/>
          <p:cNvSpPr/>
          <p:nvPr/>
        </p:nvSpPr>
        <p:spPr>
          <a:xfrm>
            <a:off x="332356" y="3645761"/>
            <a:ext cx="1890144" cy="18099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b="1" dirty="0" smtClean="0"/>
              <a:t>Import data and objects and define UM</a:t>
            </a:r>
          </a:p>
        </p:txBody>
      </p:sp>
      <p:sp>
        <p:nvSpPr>
          <p:cNvPr id="84" name="Rectangle 83"/>
          <p:cNvSpPr/>
          <p:nvPr/>
        </p:nvSpPr>
        <p:spPr>
          <a:xfrm>
            <a:off x="7048499" y="3649363"/>
            <a:ext cx="1857375" cy="180044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b="1" dirty="0" smtClean="0"/>
              <a:t>Visualization of results</a:t>
            </a:r>
          </a:p>
        </p:txBody>
      </p:sp>
      <p:sp>
        <p:nvSpPr>
          <p:cNvPr id="85" name="Rectangle 84"/>
          <p:cNvSpPr/>
          <p:nvPr/>
        </p:nvSpPr>
        <p:spPr>
          <a:xfrm>
            <a:off x="4813931" y="3645761"/>
            <a:ext cx="1888141" cy="180405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000" b="1" dirty="0" smtClean="0"/>
              <a:t>Model call and simulations</a:t>
            </a:r>
            <a:endParaRPr lang="en-GB" sz="2000" b="1" dirty="0"/>
          </a:p>
        </p:txBody>
      </p:sp>
      <p:pic>
        <p:nvPicPr>
          <p:cNvPr id="86" name="Picture 2" descr=" See full-sized image  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130440">
            <a:off x="710095" y="2859443"/>
            <a:ext cx="828664" cy="591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" name="Picture 2" descr=" See full-sized image  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1884275">
            <a:off x="2945627" y="2823247"/>
            <a:ext cx="930014" cy="664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" name="Picture 2" descr=" See full-sized image  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836808">
            <a:off x="4730748" y="2806258"/>
            <a:ext cx="932384" cy="635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9" name="Rectangle 88"/>
          <p:cNvSpPr/>
          <p:nvPr/>
        </p:nvSpPr>
        <p:spPr>
          <a:xfrm>
            <a:off x="2587340" y="3645761"/>
            <a:ext cx="1858697" cy="1809937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000" b="1" dirty="0" smtClean="0"/>
              <a:t>Monte Carlo sampling techniques</a:t>
            </a:r>
          </a:p>
        </p:txBody>
      </p:sp>
      <p:pic>
        <p:nvPicPr>
          <p:cNvPr id="90" name="Picture 2" descr=" See full-sized image  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023572">
            <a:off x="7966604" y="2806257"/>
            <a:ext cx="932384" cy="635991"/>
          </a:xfrm>
          <a:prstGeom prst="rect">
            <a:avLst/>
          </a:prstGeom>
          <a:solidFill>
            <a:schemeClr val="bg1"/>
          </a:solidFill>
          <a:scene3d>
            <a:camera prst="obliqueTopRight">
              <a:rot lat="0" lon="9000000" rev="0"/>
            </a:camera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82423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1642" y="230188"/>
            <a:ext cx="8442796" cy="781006"/>
          </a:xfrm>
        </p:spPr>
        <p:txBody>
          <a:bodyPr/>
          <a:lstStyle/>
          <a:p>
            <a:r>
              <a:rPr lang="en-GB" sz="2600" dirty="0" smtClean="0"/>
              <a:t>Computer exercise – calculating slope from DEM</a:t>
            </a:r>
            <a:endParaRPr lang="en-GB" sz="26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03093" y="1118681"/>
            <a:ext cx="4019820" cy="5136203"/>
          </a:xfrm>
        </p:spPr>
        <p:txBody>
          <a:bodyPr/>
          <a:lstStyle/>
          <a:p>
            <a:r>
              <a:rPr lang="en-GB" sz="1800" dirty="0" smtClean="0"/>
              <a:t>Analyse how uncertainty in DEM map of </a:t>
            </a:r>
            <a:r>
              <a:rPr lang="en-GB" sz="1800" dirty="0" err="1" smtClean="0"/>
              <a:t>Zlatibor</a:t>
            </a:r>
            <a:r>
              <a:rPr lang="en-GB" sz="1800" dirty="0" smtClean="0"/>
              <a:t> region in Serbia propagates to slope calculations and its suitability for </a:t>
            </a:r>
            <a:r>
              <a:rPr lang="en-GB" sz="1800" dirty="0" err="1" smtClean="0"/>
              <a:t>skiiing</a:t>
            </a:r>
            <a:r>
              <a:rPr lang="en-GB" sz="1800" dirty="0" smtClean="0"/>
              <a:t> tourism</a:t>
            </a:r>
          </a:p>
          <a:p>
            <a:r>
              <a:rPr lang="en-GB" sz="1800" dirty="0" smtClean="0"/>
              <a:t>Check how uncertain the DEM and slope suitability map is, and where in </a:t>
            </a:r>
            <a:r>
              <a:rPr lang="en-GB" sz="1800" dirty="0" err="1" smtClean="0"/>
              <a:t>Zlatibor</a:t>
            </a:r>
            <a:r>
              <a:rPr lang="en-GB" sz="1800" dirty="0" smtClean="0"/>
              <a:t> it is most uncertain</a:t>
            </a:r>
          </a:p>
          <a:p>
            <a:r>
              <a:rPr lang="en-GB" sz="1800" dirty="0" smtClean="0"/>
              <a:t>Identify areas in </a:t>
            </a:r>
            <a:r>
              <a:rPr lang="en-GB" sz="1800" dirty="0" err="1" smtClean="0"/>
              <a:t>Zlatibor</a:t>
            </a:r>
            <a:r>
              <a:rPr lang="en-GB" sz="1800" dirty="0" smtClean="0"/>
              <a:t> for which you are 90% certain that the suitability is above the 10 deg. threshold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>
              <a:lnSpc>
                <a:spcPts val="1200"/>
              </a:lnSpc>
            </a:pPr>
            <a:fld id="{F25965E0-7062-474C-8671-DB3A3CE669B0}" type="slidenum">
              <a:rPr lang="en-GB" smtClean="0"/>
              <a:pPr algn="r">
                <a:lnSpc>
                  <a:spcPts val="1200"/>
                </a:lnSpc>
              </a:pPr>
              <a:t>23</a:t>
            </a:fld>
            <a:endParaRPr lang="en-GB" dirty="0"/>
          </a:p>
        </p:txBody>
      </p:sp>
      <p:pic>
        <p:nvPicPr>
          <p:cNvPr id="7" name="Picture 3" descr="AnimOost"/>
          <p:cNvPicPr>
            <a:picLocks noChangeAspect="1" noChangeArrowheads="1" noCrop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34894" y="1718425"/>
            <a:ext cx="1634969" cy="13550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" descr="AnimSlop"/>
          <p:cNvPicPr>
            <a:picLocks noChangeAspect="1" noChangeArrowheads="1" noCrop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96055" y="4310440"/>
            <a:ext cx="1635334" cy="13550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6379356" y="1335759"/>
            <a:ext cx="587020" cy="3027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1800"/>
              </a:lnSpc>
            </a:pPr>
            <a:r>
              <a:rPr lang="pl-PL" sz="1400" dirty="0" smtClean="0">
                <a:latin typeface="Verdana" pitchFamily="34" charset="0"/>
              </a:rPr>
              <a:t>DEM</a:t>
            </a:r>
            <a:endParaRPr lang="en-GB" sz="1400" dirty="0" err="1" smtClean="0">
              <a:latin typeface="Verdana" pitchFamily="34" charset="0"/>
            </a:endParaRPr>
          </a:p>
        </p:txBody>
      </p:sp>
      <p:sp>
        <p:nvSpPr>
          <p:cNvPr id="10" name="Right Arrow 9"/>
          <p:cNvSpPr/>
          <p:nvPr/>
        </p:nvSpPr>
        <p:spPr>
          <a:xfrm rot="5400000">
            <a:off x="6492862" y="3267882"/>
            <a:ext cx="493644" cy="469237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720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GB" sz="1400" dirty="0" smtClean="0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414947" y="3900056"/>
            <a:ext cx="686406" cy="3027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1800"/>
              </a:lnSpc>
            </a:pPr>
            <a:r>
              <a:rPr lang="pl-PL" sz="1400" dirty="0" smtClean="0">
                <a:latin typeface="Verdana" pitchFamily="34" charset="0"/>
              </a:rPr>
              <a:t>Slope</a:t>
            </a:r>
            <a:endParaRPr lang="en-GB" sz="1400" dirty="0" err="1" smtClean="0">
              <a:latin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7821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1642" y="230188"/>
            <a:ext cx="8442796" cy="840125"/>
          </a:xfrm>
        </p:spPr>
        <p:txBody>
          <a:bodyPr/>
          <a:lstStyle/>
          <a:p>
            <a:r>
              <a:rPr lang="en-GB" sz="2600" dirty="0" smtClean="0"/>
              <a:t>Computer exercise – calculating slope from DEM</a:t>
            </a:r>
            <a:endParaRPr lang="en-GB" sz="26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03093" y="1118681"/>
            <a:ext cx="4019820" cy="5136203"/>
          </a:xfrm>
        </p:spPr>
        <p:txBody>
          <a:bodyPr/>
          <a:lstStyle/>
          <a:p>
            <a:r>
              <a:rPr lang="en-GB" sz="1800" dirty="0" smtClean="0"/>
              <a:t>Analyse how uncertainty in DEM map of </a:t>
            </a:r>
            <a:r>
              <a:rPr lang="en-GB" sz="1800" dirty="0" err="1" smtClean="0"/>
              <a:t>Zlatibor</a:t>
            </a:r>
            <a:r>
              <a:rPr lang="en-GB" sz="1800" dirty="0" smtClean="0"/>
              <a:t> region in Serbia propagates to slope calculations and its suitability for </a:t>
            </a:r>
            <a:r>
              <a:rPr lang="en-GB" sz="1800" dirty="0" err="1" smtClean="0"/>
              <a:t>skiiing</a:t>
            </a:r>
            <a:r>
              <a:rPr lang="en-GB" sz="1800" dirty="0" smtClean="0"/>
              <a:t> tourism</a:t>
            </a:r>
          </a:p>
          <a:p>
            <a:r>
              <a:rPr lang="en-GB" sz="1800" dirty="0" smtClean="0"/>
              <a:t>Check how uncertain the DEM and slope suitability map is, and where in </a:t>
            </a:r>
            <a:r>
              <a:rPr lang="en-GB" sz="1800" dirty="0" err="1" smtClean="0"/>
              <a:t>Zlatibor</a:t>
            </a:r>
            <a:r>
              <a:rPr lang="en-GB" sz="1800" dirty="0" smtClean="0"/>
              <a:t> it is most uncertain</a:t>
            </a:r>
          </a:p>
          <a:p>
            <a:r>
              <a:rPr lang="en-GB" sz="1800" dirty="0" smtClean="0"/>
              <a:t>Identify areas in </a:t>
            </a:r>
            <a:r>
              <a:rPr lang="en-GB" sz="1800" dirty="0" err="1" smtClean="0"/>
              <a:t>Zlatibor</a:t>
            </a:r>
            <a:r>
              <a:rPr lang="en-GB" sz="1800" dirty="0" smtClean="0"/>
              <a:t> for which you are 90% certain that the suitability is above the 10 deg. threshold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>
              <a:lnSpc>
                <a:spcPts val="1200"/>
              </a:lnSpc>
            </a:pPr>
            <a:fld id="{F25965E0-7062-474C-8671-DB3A3CE669B0}" type="slidenum">
              <a:rPr lang="en-GB" smtClean="0"/>
              <a:pPr algn="r">
                <a:lnSpc>
                  <a:spcPts val="1200"/>
                </a:lnSpc>
              </a:pPr>
              <a:t>24</a:t>
            </a:fld>
            <a:endParaRPr lang="en-GB" dirty="0"/>
          </a:p>
        </p:txBody>
      </p:sp>
      <p:grpSp>
        <p:nvGrpSpPr>
          <p:cNvPr id="12" name="Group 11"/>
          <p:cNvGrpSpPr/>
          <p:nvPr/>
        </p:nvGrpSpPr>
        <p:grpSpPr>
          <a:xfrm>
            <a:off x="4672389" y="1276508"/>
            <a:ext cx="4093924" cy="1536266"/>
            <a:chOff x="1422400" y="4044590"/>
            <a:chExt cx="6545262" cy="2179759"/>
          </a:xfrm>
        </p:grpSpPr>
        <p:grpSp>
          <p:nvGrpSpPr>
            <p:cNvPr id="13" name="Group 12"/>
            <p:cNvGrpSpPr/>
            <p:nvPr/>
          </p:nvGrpSpPr>
          <p:grpSpPr>
            <a:xfrm>
              <a:off x="1422400" y="4044590"/>
              <a:ext cx="6545262" cy="2102967"/>
              <a:chOff x="957937" y="4044590"/>
              <a:chExt cx="6545262" cy="2102967"/>
            </a:xfrm>
          </p:grpSpPr>
          <p:pic>
            <p:nvPicPr>
              <p:cNvPr id="15" name="Picture 2" descr="http://www.honorgracecelebrate.com/wp-content/uploads/2014/12/thank-you.jpg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57937" y="4044590"/>
                <a:ext cx="6545262" cy="210296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6" name="Rectangle 15"/>
              <p:cNvSpPr/>
              <p:nvPr/>
            </p:nvSpPr>
            <p:spPr>
              <a:xfrm>
                <a:off x="1944922" y="4044590"/>
                <a:ext cx="5283198" cy="2102967"/>
              </a:xfrm>
              <a:prstGeom prst="rect">
                <a:avLst/>
              </a:prstGeom>
              <a:solidFill>
                <a:schemeClr val="accent6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7200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endParaRPr lang="en-GB" sz="1400" dirty="0" smtClean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4" name="TextBox 13"/>
            <p:cNvSpPr txBox="1"/>
            <p:nvPr/>
          </p:nvSpPr>
          <p:spPr>
            <a:xfrm>
              <a:off x="1690943" y="4193430"/>
              <a:ext cx="6182281" cy="2030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800"/>
                </a:lnSpc>
              </a:pPr>
              <a:r>
                <a:rPr lang="en-GB" sz="2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  <a:hlinkClick r:id="rId3"/>
                </a:rPr>
                <a:t>https://github.com</a:t>
              </a:r>
              <a:r>
                <a:rPr lang="en-GB" sz="2000" b="1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  <a:hlinkClick r:id="rId3"/>
                </a:rPr>
                <a:t>/</a:t>
              </a:r>
              <a:endParaRPr lang="en-GB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>
                <a:lnSpc>
                  <a:spcPts val="1800"/>
                </a:lnSpc>
              </a:pPr>
              <a:endParaRPr lang="en-GB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>
                <a:lnSpc>
                  <a:spcPts val="1800"/>
                </a:lnSpc>
              </a:pPr>
              <a:r>
                <a:rPr lang="en-GB" sz="2000" b="1" dirty="0" err="1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ksawicka</a:t>
              </a:r>
              <a:endParaRPr lang="en-GB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>
                <a:lnSpc>
                  <a:spcPts val="1800"/>
                </a:lnSpc>
              </a:pPr>
              <a:endParaRPr lang="en-GB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>
                <a:lnSpc>
                  <a:spcPts val="1800"/>
                </a:lnSpc>
              </a:pPr>
              <a:r>
                <a:rPr lang="en-GB" sz="2000" b="1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‘SUPA_EGU2017’ repository</a:t>
              </a: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4672389" y="3541713"/>
            <a:ext cx="1646861" cy="26314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1800"/>
              </a:lnSpc>
            </a:pPr>
            <a:r>
              <a:rPr lang="pl-PL" sz="1400" b="1" dirty="0" smtClean="0">
                <a:latin typeface="Verdana" pitchFamily="34" charset="0"/>
              </a:rPr>
              <a:t>Required:</a:t>
            </a:r>
          </a:p>
          <a:p>
            <a:pPr marL="285750" indent="-285750">
              <a:lnSpc>
                <a:spcPts val="1800"/>
              </a:lnSpc>
              <a:buFontTx/>
              <a:buChar char="-"/>
            </a:pPr>
            <a:r>
              <a:rPr lang="pl-PL" sz="1400" dirty="0" smtClean="0">
                <a:latin typeface="Verdana" pitchFamily="34" charset="0"/>
              </a:rPr>
              <a:t>R &gt;= v.3.3.3</a:t>
            </a:r>
          </a:p>
          <a:p>
            <a:pPr marL="285750" indent="-285750">
              <a:lnSpc>
                <a:spcPts val="1800"/>
              </a:lnSpc>
              <a:buFontTx/>
              <a:buChar char="-"/>
            </a:pPr>
            <a:endParaRPr lang="pl-PL" sz="1400" dirty="0" smtClean="0">
              <a:latin typeface="Verdana" pitchFamily="34" charset="0"/>
            </a:endParaRPr>
          </a:p>
          <a:p>
            <a:pPr>
              <a:lnSpc>
                <a:spcPts val="1800"/>
              </a:lnSpc>
            </a:pPr>
            <a:r>
              <a:rPr lang="pl-PL" sz="1400" b="1" dirty="0" smtClean="0">
                <a:latin typeface="Verdana" pitchFamily="34" charset="0"/>
              </a:rPr>
              <a:t>Packages</a:t>
            </a:r>
            <a:r>
              <a:rPr lang="en-GB" sz="1400" b="1" dirty="0" smtClean="0">
                <a:latin typeface="Verdana" pitchFamily="34" charset="0"/>
              </a:rPr>
              <a:t>:</a:t>
            </a:r>
            <a:endParaRPr lang="pl-PL" sz="1400" b="1" dirty="0">
              <a:latin typeface="Verdana" pitchFamily="34" charset="0"/>
            </a:endParaRPr>
          </a:p>
          <a:p>
            <a:pPr marL="285750" indent="-285750">
              <a:lnSpc>
                <a:spcPts val="1800"/>
              </a:lnSpc>
              <a:buFontTx/>
              <a:buChar char="-"/>
            </a:pPr>
            <a:r>
              <a:rPr lang="pl-PL" sz="1400" dirty="0" smtClean="0">
                <a:latin typeface="Verdana" pitchFamily="34" charset="0"/>
              </a:rPr>
              <a:t>spup</a:t>
            </a:r>
          </a:p>
          <a:p>
            <a:pPr marL="285750" indent="-285750">
              <a:lnSpc>
                <a:spcPts val="1800"/>
              </a:lnSpc>
              <a:buFontTx/>
              <a:buChar char="-"/>
            </a:pPr>
            <a:r>
              <a:rPr lang="pl-PL" sz="1400" dirty="0" smtClean="0">
                <a:latin typeface="Verdana" pitchFamily="34" charset="0"/>
              </a:rPr>
              <a:t>sp</a:t>
            </a:r>
          </a:p>
          <a:p>
            <a:pPr marL="285750" indent="-285750">
              <a:lnSpc>
                <a:spcPts val="1800"/>
              </a:lnSpc>
              <a:buFontTx/>
              <a:buChar char="-"/>
            </a:pPr>
            <a:r>
              <a:rPr lang="pl-PL" sz="1400" dirty="0" smtClean="0">
                <a:latin typeface="Verdana" pitchFamily="34" charset="0"/>
              </a:rPr>
              <a:t>gstat</a:t>
            </a:r>
          </a:p>
          <a:p>
            <a:pPr marL="285750" indent="-285750">
              <a:lnSpc>
                <a:spcPts val="1800"/>
              </a:lnSpc>
              <a:buFontTx/>
              <a:buChar char="-"/>
            </a:pPr>
            <a:r>
              <a:rPr lang="pl-PL" sz="1400" dirty="0" smtClean="0">
                <a:latin typeface="Verdana" pitchFamily="34" charset="0"/>
              </a:rPr>
              <a:t>GGally</a:t>
            </a:r>
          </a:p>
          <a:p>
            <a:pPr marL="285750" indent="-285750">
              <a:lnSpc>
                <a:spcPts val="1800"/>
              </a:lnSpc>
              <a:buFontTx/>
              <a:buChar char="-"/>
            </a:pPr>
            <a:r>
              <a:rPr lang="pl-PL" sz="1400" dirty="0" smtClean="0">
                <a:latin typeface="Verdana" pitchFamily="34" charset="0"/>
              </a:rPr>
              <a:t>gridExtra</a:t>
            </a:r>
          </a:p>
          <a:p>
            <a:pPr marL="285750" indent="-285750">
              <a:lnSpc>
                <a:spcPts val="1800"/>
              </a:lnSpc>
              <a:buFontTx/>
              <a:buChar char="-"/>
            </a:pPr>
            <a:r>
              <a:rPr lang="pl-PL" sz="1400" dirty="0" smtClean="0">
                <a:latin typeface="Verdana" pitchFamily="34" charset="0"/>
              </a:rPr>
              <a:t>purrr</a:t>
            </a:r>
          </a:p>
          <a:p>
            <a:pPr marL="285750" indent="-285750">
              <a:lnSpc>
                <a:spcPts val="1800"/>
              </a:lnSpc>
              <a:buFontTx/>
              <a:buChar char="-"/>
            </a:pPr>
            <a:r>
              <a:rPr lang="pl-PL" sz="1400" dirty="0" smtClean="0">
                <a:latin typeface="Verdana" pitchFamily="34" charset="0"/>
              </a:rPr>
              <a:t>magrittr</a:t>
            </a:r>
            <a:endParaRPr lang="en-GB" sz="1400" dirty="0" err="1" smtClean="0">
              <a:latin typeface="Verdana" pitchFamily="34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736718" y="3530730"/>
            <a:ext cx="2029595" cy="2631491"/>
            <a:chOff x="6719351" y="3190459"/>
            <a:chExt cx="2029595" cy="2631491"/>
          </a:xfrm>
        </p:grpSpPr>
        <p:sp>
          <p:nvSpPr>
            <p:cNvPr id="5" name="Rectangle 4"/>
            <p:cNvSpPr/>
            <p:nvPr/>
          </p:nvSpPr>
          <p:spPr>
            <a:xfrm>
              <a:off x="6719351" y="3190459"/>
              <a:ext cx="1620957" cy="124649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ts val="1800"/>
                </a:lnSpc>
              </a:pPr>
              <a:r>
                <a:rPr lang="en-GB" sz="1400" b="1" dirty="0" smtClean="0">
                  <a:latin typeface="Verdana" pitchFamily="34" charset="0"/>
                </a:rPr>
                <a:t>Data:</a:t>
              </a:r>
            </a:p>
            <a:p>
              <a:pPr marL="285750" indent="-285750">
                <a:lnSpc>
                  <a:spcPts val="1800"/>
                </a:lnSpc>
                <a:buFontTx/>
                <a:buChar char="-"/>
              </a:pPr>
              <a:r>
                <a:rPr lang="en-GB" sz="1400" dirty="0" smtClean="0">
                  <a:latin typeface="Verdana" pitchFamily="34" charset="0"/>
                </a:rPr>
                <a:t>mean DEM:</a:t>
              </a:r>
              <a:endParaRPr lang="en-GB" sz="1400" dirty="0">
                <a:latin typeface="Verdana" pitchFamily="34" charset="0"/>
              </a:endParaRPr>
            </a:p>
            <a:p>
              <a:pPr>
                <a:lnSpc>
                  <a:spcPts val="1800"/>
                </a:lnSpc>
              </a:pPr>
              <a:r>
                <a:rPr lang="en-GB" sz="1400" dirty="0">
                  <a:latin typeface="Verdana" pitchFamily="34" charset="0"/>
                </a:rPr>
                <a:t>d</a:t>
              </a:r>
              <a:r>
                <a:rPr lang="en-GB" sz="1400" dirty="0" smtClean="0">
                  <a:latin typeface="Verdana" pitchFamily="34" charset="0"/>
                </a:rPr>
                <a:t>em30m.RData</a:t>
              </a:r>
              <a:endParaRPr lang="en-GB" sz="1400" dirty="0">
                <a:latin typeface="Verdana" pitchFamily="34" charset="0"/>
              </a:endParaRPr>
            </a:p>
            <a:p>
              <a:pPr marL="285750" indent="-285750">
                <a:lnSpc>
                  <a:spcPts val="1800"/>
                </a:lnSpc>
                <a:buFontTx/>
                <a:buChar char="-"/>
              </a:pPr>
              <a:r>
                <a:rPr lang="en-GB" sz="1400" dirty="0">
                  <a:latin typeface="Verdana" pitchFamily="34" charset="0"/>
                </a:rPr>
                <a:t>s</a:t>
              </a:r>
              <a:r>
                <a:rPr lang="en-GB" sz="1400" dirty="0" smtClean="0">
                  <a:latin typeface="Verdana" pitchFamily="34" charset="0"/>
                </a:rPr>
                <a:t>d DEM:</a:t>
              </a:r>
            </a:p>
            <a:p>
              <a:pPr>
                <a:lnSpc>
                  <a:spcPts val="1800"/>
                </a:lnSpc>
              </a:pPr>
              <a:r>
                <a:rPr lang="en-GB" sz="1400" dirty="0" smtClean="0">
                  <a:latin typeface="Verdana" pitchFamily="34" charset="0"/>
                </a:rPr>
                <a:t>dem30m.RData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6721098" y="4569477"/>
              <a:ext cx="1774332" cy="5539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ts val="1800"/>
                </a:lnSpc>
              </a:pPr>
              <a:r>
                <a:rPr lang="en-GB" sz="1400" b="1" dirty="0" smtClean="0">
                  <a:latin typeface="Verdana" pitchFamily="34" charset="0"/>
                </a:rPr>
                <a:t>R script:</a:t>
              </a:r>
            </a:p>
            <a:p>
              <a:pPr>
                <a:lnSpc>
                  <a:spcPts val="1800"/>
                </a:lnSpc>
              </a:pPr>
              <a:r>
                <a:rPr lang="en-GB" sz="1400" dirty="0">
                  <a:latin typeface="Verdana" pitchFamily="34" charset="0"/>
                </a:rPr>
                <a:t>- DEM_exercise.R</a:t>
              </a:r>
              <a:endParaRPr lang="en-GB" sz="1400" dirty="0" smtClean="0">
                <a:latin typeface="Verdana" pitchFamily="34" charset="0"/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6719351" y="5267952"/>
              <a:ext cx="2029595" cy="5539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ts val="1800"/>
                </a:lnSpc>
              </a:pPr>
              <a:r>
                <a:rPr lang="en-GB" sz="1400" b="1" dirty="0" smtClean="0">
                  <a:latin typeface="Verdana" pitchFamily="34" charset="0"/>
                </a:rPr>
                <a:t>PDF tutorial:</a:t>
              </a:r>
            </a:p>
            <a:p>
              <a:pPr>
                <a:lnSpc>
                  <a:spcPts val="1800"/>
                </a:lnSpc>
              </a:pPr>
              <a:r>
                <a:rPr lang="en-GB" sz="1400" dirty="0">
                  <a:latin typeface="Verdana" pitchFamily="34" charset="0"/>
                </a:rPr>
                <a:t>- DEM_excercise.pdf</a:t>
              </a:r>
              <a:endParaRPr lang="en-GB" sz="1400" dirty="0" smtClean="0">
                <a:latin typeface="Verdana" pitchFamily="34" charset="0"/>
              </a:endParaRPr>
            </a:p>
          </p:txBody>
        </p:sp>
      </p:grpSp>
      <p:sp>
        <p:nvSpPr>
          <p:cNvPr id="22" name="Rectangle 21"/>
          <p:cNvSpPr/>
          <p:nvPr/>
        </p:nvSpPr>
        <p:spPr>
          <a:xfrm>
            <a:off x="4440882" y="3123157"/>
            <a:ext cx="2109873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1800"/>
              </a:lnSpc>
            </a:pPr>
            <a:r>
              <a:rPr lang="en-GB" b="1" dirty="0" smtClean="0">
                <a:solidFill>
                  <a:schemeClr val="tx2">
                    <a:lumMod val="75000"/>
                  </a:schemeClr>
                </a:solidFill>
                <a:latin typeface="Verdana" pitchFamily="34" charset="0"/>
              </a:rPr>
              <a:t>Folder ‘install’:</a:t>
            </a:r>
            <a:endParaRPr lang="pl-PL" b="1" dirty="0">
              <a:solidFill>
                <a:schemeClr val="tx2">
                  <a:lumMod val="75000"/>
                </a:schemeClr>
              </a:solidFill>
              <a:latin typeface="Verdana" pitchFamily="34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6775910" y="3109618"/>
            <a:ext cx="2449710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1800"/>
              </a:lnSpc>
            </a:pPr>
            <a:r>
              <a:rPr lang="en-GB" b="1" dirty="0" smtClean="0">
                <a:solidFill>
                  <a:schemeClr val="tx2">
                    <a:lumMod val="75000"/>
                  </a:schemeClr>
                </a:solidFill>
                <a:latin typeface="Verdana" pitchFamily="34" charset="0"/>
              </a:rPr>
              <a:t>Folder ‘practical’:</a:t>
            </a:r>
            <a:endParaRPr lang="pl-PL" b="1" dirty="0">
              <a:solidFill>
                <a:schemeClr val="tx2">
                  <a:lumMod val="75000"/>
                </a:schemeClr>
              </a:solidFill>
              <a:latin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1163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>
              <a:lnSpc>
                <a:spcPts val="1200"/>
              </a:lnSpc>
            </a:pPr>
            <a:fld id="{F25965E0-7062-474C-8671-DB3A3CE669B0}" type="slidenum">
              <a:rPr lang="en-GB" smtClean="0"/>
              <a:pPr algn="r">
                <a:lnSpc>
                  <a:spcPts val="1200"/>
                </a:lnSpc>
              </a:pPr>
              <a:t>25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24623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491642" y="230188"/>
            <a:ext cx="8442796" cy="840125"/>
          </a:xfrm>
        </p:spPr>
        <p:txBody>
          <a:bodyPr/>
          <a:lstStyle/>
          <a:p>
            <a:r>
              <a:rPr lang="en-GB" sz="3600" dirty="0">
                <a:solidFill>
                  <a:schemeClr val="tx1"/>
                </a:solidFill>
                <a:latin typeface="+mj-lt"/>
              </a:rPr>
              <a:t>Environmental data vary in space</a:t>
            </a:r>
          </a:p>
        </p:txBody>
      </p:sp>
      <p:sp>
        <p:nvSpPr>
          <p:cNvPr id="2" name="Tijdelijke aanduiding voor dianumm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>
              <a:lnSpc>
                <a:spcPts val="1200"/>
              </a:lnSpc>
            </a:pPr>
            <a:fld id="{F25965E0-7062-474C-8671-DB3A3CE669B0}" type="slidenum">
              <a:rPr lang="en-GB" smtClean="0"/>
              <a:pPr algn="r">
                <a:lnSpc>
                  <a:spcPts val="1200"/>
                </a:lnSpc>
              </a:pPr>
              <a:t>3</a:t>
            </a:fld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4725" y="6172200"/>
            <a:ext cx="1285875" cy="560303"/>
          </a:xfrm>
          <a:prstGeom prst="rect">
            <a:avLst/>
          </a:prstGeom>
        </p:spPr>
      </p:pic>
      <p:pic>
        <p:nvPicPr>
          <p:cNvPr id="65" name="Picture 2" descr="C:\Users\idp13asa\Google Drive\RTAM\Conferences\EGU\Poster\Pictures\RR modelling nb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557" y="1541912"/>
            <a:ext cx="4734204" cy="3416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6" name="Content Placeholder 2"/>
          <p:cNvSpPr txBox="1">
            <a:spLocks/>
          </p:cNvSpPr>
          <p:nvPr/>
        </p:nvSpPr>
        <p:spPr>
          <a:xfrm>
            <a:off x="609600" y="1541912"/>
            <a:ext cx="2520462" cy="86131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 smtClean="0"/>
              <a:t>E.g. Rainfall</a:t>
            </a:r>
            <a:endParaRPr lang="en-GB" dirty="0"/>
          </a:p>
        </p:txBody>
      </p:sp>
      <p:sp>
        <p:nvSpPr>
          <p:cNvPr id="67" name="Rectangle 66"/>
          <p:cNvSpPr/>
          <p:nvPr/>
        </p:nvSpPr>
        <p:spPr>
          <a:xfrm>
            <a:off x="5000874" y="1482993"/>
            <a:ext cx="414312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3200" dirty="0" smtClean="0"/>
              <a:t>Categories like soil type</a:t>
            </a:r>
            <a:endParaRPr lang="en-GB" sz="3200" dirty="0"/>
          </a:p>
        </p:txBody>
      </p:sp>
      <p:sp>
        <p:nvSpPr>
          <p:cNvPr id="68" name="Rectangle 67"/>
          <p:cNvSpPr/>
          <p:nvPr/>
        </p:nvSpPr>
        <p:spPr>
          <a:xfrm>
            <a:off x="1553029" y="4589115"/>
            <a:ext cx="344784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3200" dirty="0" smtClean="0"/>
              <a:t>Environmental quality indicators like soil pH</a:t>
            </a:r>
            <a:endParaRPr lang="en-GB" sz="3200" dirty="0"/>
          </a:p>
        </p:txBody>
      </p:sp>
      <p:pic>
        <p:nvPicPr>
          <p:cNvPr id="69" name="Picture 10" descr="PHApred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5003" y="4550266"/>
            <a:ext cx="2572074" cy="2281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2" descr="http://rickdeboer.files.wordpress.com/2011/01/grondsoorten20nederland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9544" y="2107975"/>
            <a:ext cx="2111525" cy="2481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6796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491642" y="230188"/>
            <a:ext cx="8442796" cy="796973"/>
          </a:xfrm>
        </p:spPr>
        <p:txBody>
          <a:bodyPr/>
          <a:lstStyle/>
          <a:p>
            <a:r>
              <a:rPr lang="en-GB" sz="3200" dirty="0">
                <a:solidFill>
                  <a:schemeClr val="tx1"/>
                </a:solidFill>
                <a:latin typeface="+mj-lt"/>
              </a:rPr>
              <a:t>Deriving maps is encumbered with error</a:t>
            </a:r>
          </a:p>
        </p:txBody>
      </p:sp>
      <p:sp>
        <p:nvSpPr>
          <p:cNvPr id="2" name="Tijdelijke aanduiding voor dianummer 1"/>
          <p:cNvSpPr>
            <a:spLocks noGrp="1"/>
          </p:cNvSpPr>
          <p:nvPr>
            <p:ph type="sldNum" sz="quarter" idx="11"/>
          </p:nvPr>
        </p:nvSpPr>
        <p:spPr>
          <a:xfrm>
            <a:off x="8529540" y="5663294"/>
            <a:ext cx="468000" cy="164250"/>
          </a:xfrm>
        </p:spPr>
        <p:txBody>
          <a:bodyPr/>
          <a:lstStyle/>
          <a:p>
            <a:pPr algn="r">
              <a:lnSpc>
                <a:spcPts val="1200"/>
              </a:lnSpc>
            </a:pPr>
            <a:fld id="{F25965E0-7062-474C-8671-DB3A3CE669B0}" type="slidenum">
              <a:rPr lang="en-GB" smtClean="0"/>
              <a:pPr algn="r">
                <a:lnSpc>
                  <a:spcPts val="1200"/>
                </a:lnSpc>
              </a:pPr>
              <a:t>4</a:t>
            </a:fld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4725" y="6172200"/>
            <a:ext cx="1285875" cy="560303"/>
          </a:xfrm>
          <a:prstGeom prst="rect">
            <a:avLst/>
          </a:prstGeom>
        </p:spPr>
      </p:pic>
      <p:pic>
        <p:nvPicPr>
          <p:cNvPr id="42" name="Picture 2" descr="D:\GH_SGL\Workshops Cursussen Congressen\2014\PERC Uncertainty\Lectures\GIS overlay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2622" y="2990147"/>
            <a:ext cx="2927258" cy="3259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Content Placeholder 2"/>
          <p:cNvSpPr txBox="1">
            <a:spLocks/>
          </p:cNvSpPr>
          <p:nvPr/>
        </p:nvSpPr>
        <p:spPr>
          <a:xfrm>
            <a:off x="252047" y="1351990"/>
            <a:ext cx="8358553" cy="124818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 smtClean="0"/>
              <a:t>E.g. interpolation error or error associated with maps derived from other maps</a:t>
            </a:r>
            <a:endParaRPr lang="en-GB" dirty="0"/>
          </a:p>
        </p:txBody>
      </p:sp>
      <p:sp>
        <p:nvSpPr>
          <p:cNvPr id="44" name="Text Box 12"/>
          <p:cNvSpPr txBox="1">
            <a:spLocks noChangeArrowheads="1"/>
          </p:cNvSpPr>
          <p:nvPr/>
        </p:nvSpPr>
        <p:spPr bwMode="auto">
          <a:xfrm>
            <a:off x="8045901" y="2491282"/>
            <a:ext cx="815417" cy="738664"/>
          </a:xfrm>
          <a:prstGeom prst="rect">
            <a:avLst/>
          </a:prstGeom>
          <a:noFill/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GB" sz="1400" dirty="0" smtClean="0">
                <a:latin typeface="+mj-lt"/>
              </a:rPr>
              <a:t>input map A</a:t>
            </a:r>
            <a:r>
              <a:rPr lang="en-GB" sz="1400" baseline="-25000" dirty="0" smtClean="0">
                <a:latin typeface="+mj-lt"/>
              </a:rPr>
              <a:t>1</a:t>
            </a:r>
            <a:endParaRPr lang="en-GB" sz="1400" dirty="0">
              <a:latin typeface="+mj-lt"/>
            </a:endParaRPr>
          </a:p>
        </p:txBody>
      </p:sp>
      <p:sp>
        <p:nvSpPr>
          <p:cNvPr id="45" name="Line 16"/>
          <p:cNvSpPr>
            <a:spLocks noChangeShapeType="1"/>
          </p:cNvSpPr>
          <p:nvPr/>
        </p:nvSpPr>
        <p:spPr bwMode="auto">
          <a:xfrm>
            <a:off x="8458807" y="4037089"/>
            <a:ext cx="0" cy="271982"/>
          </a:xfrm>
          <a:prstGeom prst="line">
            <a:avLst/>
          </a:prstGeom>
          <a:noFill/>
          <a:ln w="50800" cap="rnd">
            <a:solidFill>
              <a:schemeClr val="tx1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GB" sz="1600" dirty="0">
              <a:latin typeface="+mj-lt"/>
            </a:endParaRPr>
          </a:p>
        </p:txBody>
      </p:sp>
      <p:cxnSp>
        <p:nvCxnSpPr>
          <p:cNvPr id="46" name="Straight Arrow Connector 45"/>
          <p:cNvCxnSpPr/>
          <p:nvPr/>
        </p:nvCxnSpPr>
        <p:spPr>
          <a:xfrm>
            <a:off x="8456208" y="5074749"/>
            <a:ext cx="17736" cy="217821"/>
          </a:xfrm>
          <a:prstGeom prst="straightConnector1">
            <a:avLst/>
          </a:prstGeom>
          <a:ln w="38100">
            <a:solidFill>
              <a:schemeClr val="bg2">
                <a:lumMod val="25000"/>
              </a:schemeClr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2296397" y="4844451"/>
            <a:ext cx="369940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 Box 12"/>
          <p:cNvSpPr txBox="1">
            <a:spLocks noChangeArrowheads="1"/>
          </p:cNvSpPr>
          <p:nvPr/>
        </p:nvSpPr>
        <p:spPr bwMode="auto">
          <a:xfrm>
            <a:off x="8045901" y="3228457"/>
            <a:ext cx="815417" cy="738664"/>
          </a:xfrm>
          <a:prstGeom prst="rect">
            <a:avLst/>
          </a:prstGeom>
          <a:noFill/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GB" sz="1400" dirty="0" smtClean="0">
                <a:latin typeface="+mj-lt"/>
              </a:rPr>
              <a:t>input map A</a:t>
            </a:r>
            <a:r>
              <a:rPr lang="en-GB" sz="1400" baseline="-25000" dirty="0">
                <a:latin typeface="+mj-lt"/>
              </a:rPr>
              <a:t>2</a:t>
            </a:r>
            <a:endParaRPr lang="en-GB" sz="1400" dirty="0">
              <a:latin typeface="+mj-lt"/>
            </a:endParaRPr>
          </a:p>
        </p:txBody>
      </p:sp>
      <p:sp>
        <p:nvSpPr>
          <p:cNvPr id="49" name="Text Box 12"/>
          <p:cNvSpPr txBox="1">
            <a:spLocks noChangeArrowheads="1"/>
          </p:cNvSpPr>
          <p:nvPr/>
        </p:nvSpPr>
        <p:spPr bwMode="auto">
          <a:xfrm>
            <a:off x="8051098" y="4316207"/>
            <a:ext cx="810220" cy="738664"/>
          </a:xfrm>
          <a:prstGeom prst="rect">
            <a:avLst/>
          </a:prstGeom>
          <a:noFill/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GB" sz="1400" dirty="0" smtClean="0">
                <a:latin typeface="+mj-lt"/>
              </a:rPr>
              <a:t>input map A</a:t>
            </a:r>
            <a:r>
              <a:rPr lang="en-GB" sz="1400" baseline="-25000" dirty="0">
                <a:latin typeface="+mj-lt"/>
              </a:rPr>
              <a:t>m</a:t>
            </a:r>
            <a:endParaRPr lang="en-GB" sz="1400" dirty="0">
              <a:latin typeface="+mj-lt"/>
            </a:endParaRPr>
          </a:p>
        </p:txBody>
      </p:sp>
      <p:sp>
        <p:nvSpPr>
          <p:cNvPr id="50" name="Text Box 12"/>
          <p:cNvSpPr txBox="1">
            <a:spLocks noChangeArrowheads="1"/>
          </p:cNvSpPr>
          <p:nvPr/>
        </p:nvSpPr>
        <p:spPr bwMode="auto">
          <a:xfrm>
            <a:off x="8051098" y="5347838"/>
            <a:ext cx="810220" cy="738664"/>
          </a:xfrm>
          <a:prstGeom prst="rect">
            <a:avLst/>
          </a:prstGeom>
          <a:noFill/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GB" sz="1400" dirty="0" smtClean="0">
                <a:latin typeface="+mj-lt"/>
              </a:rPr>
              <a:t>Output map</a:t>
            </a:r>
          </a:p>
          <a:p>
            <a:pPr eaLnBrk="1" hangingPunct="1"/>
            <a:endParaRPr lang="en-GB" sz="1400" dirty="0">
              <a:latin typeface="+mj-lt"/>
            </a:endParaRPr>
          </a:p>
        </p:txBody>
      </p:sp>
      <p:pic>
        <p:nvPicPr>
          <p:cNvPr id="51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7630" y="3588940"/>
            <a:ext cx="3609373" cy="2399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2" name="Picture 3" descr="geul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524" y="3773881"/>
            <a:ext cx="1904985" cy="21411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59606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>
              <a:lnSpc>
                <a:spcPts val="1200"/>
              </a:lnSpc>
            </a:pPr>
            <a:fld id="{F25965E0-7062-474C-8671-DB3A3CE669B0}" type="slidenum">
              <a:rPr lang="en-GB" smtClean="0"/>
              <a:pPr algn="r">
                <a:lnSpc>
                  <a:spcPts val="1200"/>
                </a:lnSpc>
              </a:pPr>
              <a:t>5</a:t>
            </a:fld>
            <a:endParaRPr lang="en-GB" dirty="0"/>
          </a:p>
        </p:txBody>
      </p:sp>
      <p:sp>
        <p:nvSpPr>
          <p:cNvPr id="3" name="Text Placeholder 2"/>
          <p:cNvSpPr txBox="1">
            <a:spLocks/>
          </p:cNvSpPr>
          <p:nvPr/>
        </p:nvSpPr>
        <p:spPr>
          <a:xfrm>
            <a:off x="564202" y="930613"/>
            <a:ext cx="7869677" cy="953310"/>
          </a:xfrm>
          <a:prstGeom prst="rect">
            <a:avLst/>
          </a:prstGeom>
          <a:noFill/>
        </p:spPr>
        <p:txBody>
          <a:bodyPr wrap="square" tIns="0" rIns="36000" bIns="0" rtlCol="0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lang="nl-NL" sz="900" kern="1200" smtClean="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9pPr>
          </a:lstStyle>
          <a:p>
            <a:pPr>
              <a:spcBef>
                <a:spcPct val="20000"/>
              </a:spcBef>
            </a:pPr>
            <a:r>
              <a:rPr lang="en-GB" sz="2400" u="sng" dirty="0" smtClean="0">
                <a:solidFill>
                  <a:srgbClr val="6600CC"/>
                </a:solidFill>
              </a:rPr>
              <a:t>Fact of life</a:t>
            </a:r>
            <a:r>
              <a:rPr lang="en-GB" sz="2400" dirty="0" smtClean="0"/>
              <a:t>: maps stored in the GIS database are rarely if ever error-free </a:t>
            </a:r>
            <a:endParaRPr lang="en-GB" sz="2400" dirty="0"/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564203" y="2007140"/>
            <a:ext cx="7869677" cy="1241897"/>
          </a:xfrm>
          <a:prstGeom prst="rect">
            <a:avLst/>
          </a:prstGeom>
          <a:noFill/>
        </p:spPr>
        <p:txBody>
          <a:bodyPr wrap="square" tIns="0" rIns="36000" bIns="0" rtlCol="0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lang="nl-NL" sz="900" kern="1200" smtClean="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9pPr>
          </a:lstStyle>
          <a:p>
            <a:pPr>
              <a:spcBef>
                <a:spcPct val="20000"/>
              </a:spcBef>
            </a:pPr>
            <a:r>
              <a:rPr lang="en-GB" sz="2400" u="sng" dirty="0">
                <a:solidFill>
                  <a:srgbClr val="6600CC"/>
                </a:solidFill>
              </a:rPr>
              <a:t>C</a:t>
            </a:r>
            <a:r>
              <a:rPr lang="en-GB" sz="2400" u="sng" dirty="0" smtClean="0">
                <a:solidFill>
                  <a:srgbClr val="6600CC"/>
                </a:solidFill>
              </a:rPr>
              <a:t>auses</a:t>
            </a:r>
            <a:r>
              <a:rPr lang="en-GB" sz="2400" dirty="0" smtClean="0"/>
              <a:t>: generalisation, digitisation, measurement, classification and interpolation errors</a:t>
            </a:r>
            <a:endParaRPr lang="en-GB" sz="2400" dirty="0"/>
          </a:p>
        </p:txBody>
      </p:sp>
      <p:sp>
        <p:nvSpPr>
          <p:cNvPr id="5" name="Text Placeholder 2"/>
          <p:cNvSpPr txBox="1">
            <a:spLocks/>
          </p:cNvSpPr>
          <p:nvPr/>
        </p:nvSpPr>
        <p:spPr>
          <a:xfrm>
            <a:off x="564201" y="3466289"/>
            <a:ext cx="7869677" cy="953310"/>
          </a:xfrm>
          <a:prstGeom prst="rect">
            <a:avLst/>
          </a:prstGeom>
          <a:noFill/>
        </p:spPr>
        <p:txBody>
          <a:bodyPr wrap="square" tIns="0" rIns="36000" bIns="0" rtlCol="0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lang="nl-NL" sz="900" kern="1200" smtClean="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9pPr>
          </a:lstStyle>
          <a:p>
            <a:pPr>
              <a:spcBef>
                <a:spcPct val="20000"/>
              </a:spcBef>
            </a:pPr>
            <a:r>
              <a:rPr lang="en-GB" sz="2400" u="sng" dirty="0" smtClean="0">
                <a:solidFill>
                  <a:srgbClr val="6600CC"/>
                </a:solidFill>
              </a:rPr>
              <a:t>Consequence</a:t>
            </a:r>
            <a:r>
              <a:rPr lang="en-GB" sz="2400" dirty="0" smtClean="0"/>
              <a:t>: errors will propagate through GIS operations and spatial models</a:t>
            </a:r>
            <a:endParaRPr lang="en-GB" sz="2400" dirty="0"/>
          </a:p>
        </p:txBody>
      </p:sp>
      <p:sp>
        <p:nvSpPr>
          <p:cNvPr id="6" name="Text Placeholder 2"/>
          <p:cNvSpPr txBox="1">
            <a:spLocks/>
          </p:cNvSpPr>
          <p:nvPr/>
        </p:nvSpPr>
        <p:spPr>
          <a:xfrm>
            <a:off x="564201" y="4500665"/>
            <a:ext cx="7869677" cy="1196499"/>
          </a:xfrm>
          <a:prstGeom prst="rect">
            <a:avLst/>
          </a:prstGeom>
          <a:noFill/>
        </p:spPr>
        <p:txBody>
          <a:bodyPr wrap="square" tIns="0" rIns="36000" bIns="0" rtlCol="0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lang="nl-NL" sz="900" kern="1200" smtClean="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9pPr>
          </a:lstStyle>
          <a:p>
            <a:pPr>
              <a:spcBef>
                <a:spcPct val="20000"/>
              </a:spcBef>
            </a:pPr>
            <a:r>
              <a:rPr lang="en-GB" sz="2400" u="sng" dirty="0" smtClean="0">
                <a:solidFill>
                  <a:srgbClr val="6600CC"/>
                </a:solidFill>
              </a:rPr>
              <a:t>Key research question</a:t>
            </a:r>
            <a:r>
              <a:rPr lang="en-GB" sz="2400" dirty="0" smtClean="0"/>
              <a:t>: given the errors in the inputs to the GIS operation, how large are the errors in the output?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883764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1642" y="230188"/>
            <a:ext cx="8442796" cy="1353086"/>
          </a:xfrm>
        </p:spPr>
        <p:txBody>
          <a:bodyPr/>
          <a:lstStyle/>
          <a:p>
            <a:r>
              <a:rPr lang="en-GB" dirty="0" smtClean="0"/>
              <a:t>Uncertainty propagation analysis involves three steps: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91383" y="1801626"/>
            <a:ext cx="8049560" cy="3009125"/>
          </a:xfrm>
        </p:spPr>
        <p:txBody>
          <a:bodyPr/>
          <a:lstStyle/>
          <a:p>
            <a:pPr marL="457200" indent="-457200">
              <a:spcAft>
                <a:spcPts val="1800"/>
              </a:spcAft>
              <a:buSzPct val="100000"/>
              <a:buFont typeface="+mj-lt"/>
              <a:buAutoNum type="arabicPeriod"/>
            </a:pPr>
            <a:r>
              <a:rPr lang="en-GB" sz="2400" dirty="0" smtClean="0">
                <a:solidFill>
                  <a:srgbClr val="6600CC"/>
                </a:solidFill>
              </a:rPr>
              <a:t>DEFINITION</a:t>
            </a:r>
            <a:r>
              <a:rPr lang="en-GB" sz="2400" dirty="0" smtClean="0">
                <a:solidFill>
                  <a:srgbClr val="9933FF"/>
                </a:solidFill>
              </a:rPr>
              <a:t> </a:t>
            </a:r>
            <a:r>
              <a:rPr lang="en-GB" sz="2400" dirty="0" smtClean="0"/>
              <a:t>of a (statistical) uncertainty model for spatial objects and attributes</a:t>
            </a:r>
            <a:endParaRPr lang="pl-PL" sz="2400" dirty="0" smtClean="0"/>
          </a:p>
          <a:p>
            <a:pPr marL="457200" indent="-457200">
              <a:spcAft>
                <a:spcPts val="1800"/>
              </a:spcAft>
              <a:buSzPct val="100000"/>
              <a:buFont typeface="+mj-lt"/>
              <a:buAutoNum type="arabicPeriod"/>
            </a:pPr>
            <a:r>
              <a:rPr lang="en-GB" sz="2400" dirty="0" smtClean="0">
                <a:solidFill>
                  <a:srgbClr val="6600CC"/>
                </a:solidFill>
              </a:rPr>
              <a:t>IDENTIFICATION </a:t>
            </a:r>
            <a:r>
              <a:rPr lang="en-GB" sz="2400" dirty="0" smtClean="0"/>
              <a:t>of the uncertainty model (estimate its parameters)</a:t>
            </a:r>
          </a:p>
          <a:p>
            <a:pPr marL="457200" indent="-457200">
              <a:spcAft>
                <a:spcPts val="1800"/>
              </a:spcAft>
              <a:buSzPct val="100000"/>
              <a:buFont typeface="+mj-lt"/>
              <a:buAutoNum type="arabicPeriod"/>
            </a:pPr>
            <a:r>
              <a:rPr lang="en-GB" sz="2400" dirty="0" smtClean="0"/>
              <a:t>Perform the actual </a:t>
            </a:r>
            <a:r>
              <a:rPr lang="en-GB" sz="2400" dirty="0" smtClean="0">
                <a:solidFill>
                  <a:srgbClr val="6600CC"/>
                </a:solidFill>
              </a:rPr>
              <a:t>UNCERTAINTY PROPAGATION ANALYSIS</a:t>
            </a:r>
            <a:endParaRPr lang="en-GB" sz="2400" dirty="0">
              <a:solidFill>
                <a:srgbClr val="6600CC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>
              <a:lnSpc>
                <a:spcPts val="1200"/>
              </a:lnSpc>
            </a:pPr>
            <a:fld id="{F25965E0-7062-474C-8671-DB3A3CE669B0}" type="slidenum">
              <a:rPr lang="en-GB" smtClean="0"/>
              <a:pPr algn="r">
                <a:lnSpc>
                  <a:spcPts val="1200"/>
                </a:lnSpc>
              </a:pPr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13972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470399" y="2282676"/>
            <a:ext cx="4135121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Marginal pdf at each location (both its shape and parameters)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 smtClean="0"/>
          </a:p>
          <a:p>
            <a:endParaRPr lang="en-GB" dirty="0" smtClean="0"/>
          </a:p>
          <a:p>
            <a:endParaRPr lang="en-GB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Spatial correlation (correlogram or semivariogram)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Cross-correlation with other uncertain inputs</a:t>
            </a:r>
            <a:endParaRPr lang="en-GB" dirty="0"/>
          </a:p>
        </p:txBody>
      </p:sp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>
          <a:xfrm>
            <a:off x="250825" y="333375"/>
            <a:ext cx="8639175" cy="1353086"/>
          </a:xfrm>
        </p:spPr>
        <p:txBody>
          <a:bodyPr/>
          <a:lstStyle/>
          <a:p>
            <a:pPr eaLnBrk="1" hangingPunct="1"/>
            <a:r>
              <a:rPr lang="en-GB" sz="2800" dirty="0" smtClean="0">
                <a:solidFill>
                  <a:srgbClr val="6600CC"/>
                </a:solidFill>
              </a:rPr>
              <a:t>DEFINE </a:t>
            </a:r>
            <a:r>
              <a:rPr lang="en-GB" sz="2800" dirty="0" smtClean="0">
                <a:solidFill>
                  <a:schemeClr val="tx1"/>
                </a:solidFill>
              </a:rPr>
              <a:t>and</a:t>
            </a:r>
            <a:r>
              <a:rPr lang="en-GB" sz="2800" dirty="0" smtClean="0">
                <a:solidFill>
                  <a:srgbClr val="6600CC"/>
                </a:solidFill>
              </a:rPr>
              <a:t> IDENTIFY</a:t>
            </a:r>
            <a:r>
              <a:rPr lang="en-GB" sz="2800" dirty="0" smtClean="0">
                <a:solidFill>
                  <a:srgbClr val="9933FF"/>
                </a:solidFill>
              </a:rPr>
              <a:t> </a:t>
            </a:r>
            <a:r>
              <a:rPr lang="en-GB" sz="2800" dirty="0" smtClean="0"/>
              <a:t>a (statistical) uncertainty model</a:t>
            </a:r>
          </a:p>
        </p:txBody>
      </p:sp>
      <p:pic>
        <p:nvPicPr>
          <p:cNvPr id="37891" name="Picture 3" descr="histogram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374097" y="2884114"/>
            <a:ext cx="1425338" cy="1068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" name="Rectangle 2"/>
          <p:cNvSpPr/>
          <p:nvPr/>
        </p:nvSpPr>
        <p:spPr>
          <a:xfrm>
            <a:off x="5615314" y="1862793"/>
            <a:ext cx="2028504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200" dirty="0" smtClean="0">
                <a:solidFill>
                  <a:srgbClr val="6600CC"/>
                </a:solidFill>
              </a:rPr>
              <a:t>IDENTIFICATION</a:t>
            </a:r>
            <a:endParaRPr lang="en-GB" sz="2200" dirty="0"/>
          </a:p>
        </p:txBody>
      </p:sp>
      <p:grpSp>
        <p:nvGrpSpPr>
          <p:cNvPr id="7" name="Group 6"/>
          <p:cNvGrpSpPr/>
          <p:nvPr/>
        </p:nvGrpSpPr>
        <p:grpSpPr>
          <a:xfrm>
            <a:off x="213059" y="1862792"/>
            <a:ext cx="4257340" cy="4351223"/>
            <a:chOff x="213059" y="1862792"/>
            <a:chExt cx="4257340" cy="4351223"/>
          </a:xfrm>
        </p:grpSpPr>
        <p:sp>
          <p:nvSpPr>
            <p:cNvPr id="2" name="Rectangle 1"/>
            <p:cNvSpPr/>
            <p:nvPr/>
          </p:nvSpPr>
          <p:spPr>
            <a:xfrm>
              <a:off x="1442450" y="1862792"/>
              <a:ext cx="1527982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pl-PL" sz="2200" dirty="0" smtClean="0">
                  <a:solidFill>
                    <a:srgbClr val="6600CC"/>
                  </a:solidFill>
                </a:rPr>
                <a:t>DEFINITION</a:t>
              </a:r>
              <a:endParaRPr lang="en-GB" sz="22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Rectangle 3"/>
                <p:cNvSpPr/>
                <p:nvPr/>
              </p:nvSpPr>
              <p:spPr>
                <a:xfrm>
                  <a:off x="213059" y="3628692"/>
                  <a:ext cx="4257340" cy="2585323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marL="342900" indent="-342900"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r>
                        <a:rPr lang="en-GB" i="1">
                          <a:latin typeface="Cambria Math"/>
                        </a:rPr>
                        <m:t>𝜇</m:t>
                      </m:r>
                    </m:oMath>
                  </a14:m>
                  <a:r>
                    <a:rPr lang="en-GB" dirty="0"/>
                    <a:t> is the (deterministic) mean of the variable of interest </a:t>
                  </a:r>
                  <a14:m>
                    <m:oMath xmlns:m="http://schemas.openxmlformats.org/officeDocument/2006/math">
                      <m:r>
                        <a:rPr lang="en-GB" i="1">
                          <a:latin typeface="Cambria Math"/>
                        </a:rPr>
                        <m:t>𝑍</m:t>
                      </m:r>
                    </m:oMath>
                  </a14:m>
                  <a:endParaRPr lang="en-GB" i="1" dirty="0" smtClean="0">
                    <a:latin typeface="Cambria Math"/>
                  </a:endParaRPr>
                </a:p>
                <a:p>
                  <a:pPr marL="342900" indent="-342900"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r>
                        <a:rPr lang="en-GB" i="1">
                          <a:latin typeface="Cambria Math"/>
                        </a:rPr>
                        <m:t>𝜎</m:t>
                      </m:r>
                    </m:oMath>
                  </a14:m>
                  <a:r>
                    <a:rPr lang="en-GB" dirty="0"/>
                    <a:t> is a spatially variable standard deviation associated with the prediction </a:t>
                  </a:r>
                  <a14:m>
                    <m:oMath xmlns:m="http://schemas.openxmlformats.org/officeDocument/2006/math">
                      <m:r>
                        <a:rPr lang="en-GB" i="1">
                          <a:latin typeface="Cambria Math"/>
                        </a:rPr>
                        <m:t>𝜇</m:t>
                      </m:r>
                    </m:oMath>
                  </a14:m>
                  <a:endParaRPr lang="en-GB" i="1" dirty="0" smtClean="0">
                    <a:latin typeface="Cambria Math"/>
                  </a:endParaRPr>
                </a:p>
                <a:p>
                  <a:pPr marL="342900" indent="-342900"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i="1" smtClean="0">
                          <a:latin typeface="Cambria Math"/>
                        </a:rPr>
                        <m:t>ε</m:t>
                      </m:r>
                      <m:r>
                        <a:rPr lang="nl-NL" i="1">
                          <a:latin typeface="Cambria Math"/>
                        </a:rPr>
                        <m:t>(</m:t>
                      </m:r>
                      <m:r>
                        <a:rPr lang="nl-NL" i="1">
                          <a:latin typeface="Cambria Math"/>
                        </a:rPr>
                        <m:t>𝑥</m:t>
                      </m:r>
                      <m:r>
                        <a:rPr lang="nl-NL" i="1">
                          <a:latin typeface="Cambria Math"/>
                        </a:rPr>
                        <m:t>)</m:t>
                      </m:r>
                    </m:oMath>
                  </a14:m>
                  <a:r>
                    <a:rPr lang="nl-NL" dirty="0"/>
                    <a:t> is the (stochastic) error about it (typically zero mean, but non-zero variance and spatially correlated)</a:t>
                  </a:r>
                </a:p>
                <a:p>
                  <a:endParaRPr lang="en-GB" dirty="0"/>
                </a:p>
              </p:txBody>
            </p:sp>
          </mc:Choice>
          <mc:Fallback xmlns="">
            <p:sp>
              <p:nvSpPr>
                <p:cNvPr id="4" name="Rectangle 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3059" y="3628692"/>
                  <a:ext cx="4257340" cy="2585323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 l="-1003" t="-1179" r="-2006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6196" y="4351748"/>
            <a:ext cx="1644622" cy="9458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2" name="Group 11"/>
          <p:cNvGrpSpPr/>
          <p:nvPr/>
        </p:nvGrpSpPr>
        <p:grpSpPr>
          <a:xfrm>
            <a:off x="184476" y="2334988"/>
            <a:ext cx="3986764" cy="949991"/>
            <a:chOff x="2045439" y="2749059"/>
            <a:chExt cx="4833612" cy="1300393"/>
          </a:xfrm>
        </p:grpSpPr>
        <p:pic>
          <p:nvPicPr>
            <p:cNvPr id="13" name="Picture 1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45439" y="2749059"/>
              <a:ext cx="4388460" cy="7692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" name="Picture 7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32096" y="3403400"/>
              <a:ext cx="803276" cy="409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" name="Picture 7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7590" y="3387254"/>
              <a:ext cx="803276" cy="409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6" name="Group 15"/>
            <p:cNvGrpSpPr/>
            <p:nvPr/>
          </p:nvGrpSpPr>
          <p:grpSpPr>
            <a:xfrm>
              <a:off x="5342444" y="3294969"/>
              <a:ext cx="1536607" cy="754483"/>
              <a:chOff x="6477621" y="5560435"/>
              <a:chExt cx="2247899" cy="990394"/>
            </a:xfrm>
          </p:grpSpPr>
          <p:cxnSp>
            <p:nvCxnSpPr>
              <p:cNvPr id="17" name="Straight Arrow Connector 16"/>
              <p:cNvCxnSpPr/>
              <p:nvPr/>
            </p:nvCxnSpPr>
            <p:spPr>
              <a:xfrm>
                <a:off x="6908827" y="6365658"/>
                <a:ext cx="1816693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8" name="Picture 16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894057" y="5827397"/>
                <a:ext cx="1549517" cy="5269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cxnSp>
            <p:nvCxnSpPr>
              <p:cNvPr id="19" name="Straight Arrow Connector 18"/>
              <p:cNvCxnSpPr/>
              <p:nvPr/>
            </p:nvCxnSpPr>
            <p:spPr>
              <a:xfrm flipV="1">
                <a:off x="6894057" y="5572608"/>
                <a:ext cx="0" cy="79305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TextBox 19"/>
              <p:cNvSpPr txBox="1"/>
              <p:nvPr/>
            </p:nvSpPr>
            <p:spPr>
              <a:xfrm>
                <a:off x="7400760" y="6273830"/>
                <a:ext cx="53610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200" dirty="0" smtClean="0"/>
                  <a:t>range</a:t>
                </a:r>
                <a:endParaRPr lang="en-GB" sz="1200" dirty="0"/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 rot="16200000">
                <a:off x="6422799" y="5615257"/>
                <a:ext cx="386644" cy="2770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200" dirty="0" err="1" smtClean="0"/>
                  <a:t>Acf</a:t>
                </a:r>
                <a:endParaRPr lang="en-GB" sz="1200" dirty="0"/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7301562" y="5607520"/>
                <a:ext cx="1027592" cy="4040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l-GR" sz="1400" dirty="0" smtClean="0"/>
                  <a:t>ρ</a:t>
                </a:r>
                <a:r>
                  <a:rPr lang="en-GB" sz="1400" baseline="-25000" dirty="0" err="1" smtClean="0"/>
                  <a:t>xy</a:t>
                </a:r>
                <a:r>
                  <a:rPr lang="en-GB" sz="1400" dirty="0" smtClean="0"/>
                  <a:t>(Z,Z)</a:t>
                </a:r>
                <a:endParaRPr lang="en-GB" sz="14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85834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1642" y="230188"/>
            <a:ext cx="8442796" cy="1309934"/>
          </a:xfrm>
        </p:spPr>
        <p:txBody>
          <a:bodyPr/>
          <a:lstStyle/>
          <a:p>
            <a:pPr marL="457200" indent="-457200">
              <a:spcAft>
                <a:spcPts val="1800"/>
              </a:spcAft>
            </a:pPr>
            <a:r>
              <a:rPr lang="en-GB" sz="3200" dirty="0" smtClean="0"/>
              <a:t>Perform</a:t>
            </a:r>
            <a:r>
              <a:rPr lang="pl-PL" sz="3200" dirty="0" smtClean="0"/>
              <a:t>ing</a:t>
            </a:r>
            <a:r>
              <a:rPr lang="en-GB" sz="3200" dirty="0" smtClean="0"/>
              <a:t> </a:t>
            </a:r>
            <a:r>
              <a:rPr lang="en-GB" sz="3200" dirty="0"/>
              <a:t>the actual </a:t>
            </a:r>
            <a:r>
              <a:rPr lang="en-GB" sz="3200" dirty="0">
                <a:solidFill>
                  <a:srgbClr val="6600CC"/>
                </a:solidFill>
              </a:rPr>
              <a:t>UNCERTAINTY PROPAGATION ANALYSIS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457200" indent="-457200">
              <a:buSzPct val="100000"/>
              <a:buFont typeface="+mj-lt"/>
              <a:buAutoNum type="arabicPeriod"/>
            </a:pPr>
            <a:r>
              <a:rPr lang="en-GB" dirty="0" smtClean="0"/>
              <a:t>Taylor series approximation method</a:t>
            </a:r>
          </a:p>
          <a:p>
            <a:pPr marL="457200" indent="-457200">
              <a:buSzPct val="100000"/>
              <a:buFont typeface="+mj-lt"/>
              <a:buAutoNum type="arabicPeriod"/>
            </a:pPr>
            <a:r>
              <a:rPr lang="en-GB" dirty="0" smtClean="0"/>
              <a:t>Monte Carlo method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>
              <a:lnSpc>
                <a:spcPts val="1200"/>
              </a:lnSpc>
            </a:pPr>
            <a:fld id="{F25965E0-7062-474C-8671-DB3A3CE669B0}" type="slidenum">
              <a:rPr lang="en-GB" smtClean="0"/>
              <a:pPr algn="r">
                <a:lnSpc>
                  <a:spcPts val="1200"/>
                </a:lnSpc>
              </a:pPr>
              <a:t>8</a:t>
            </a:fld>
            <a:endParaRPr lang="en-GB" dirty="0"/>
          </a:p>
        </p:txBody>
      </p:sp>
      <p:cxnSp>
        <p:nvCxnSpPr>
          <p:cNvPr id="15" name="Straight Connector 14"/>
          <p:cNvCxnSpPr/>
          <p:nvPr/>
        </p:nvCxnSpPr>
        <p:spPr>
          <a:xfrm flipV="1">
            <a:off x="872836" y="2685012"/>
            <a:ext cx="3100648" cy="8312"/>
          </a:xfrm>
          <a:prstGeom prst="line">
            <a:avLst/>
          </a:prstGeom>
          <a:ln w="158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7012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1642" y="230188"/>
            <a:ext cx="8442796" cy="840125"/>
          </a:xfrm>
        </p:spPr>
        <p:txBody>
          <a:bodyPr/>
          <a:lstStyle/>
          <a:p>
            <a:r>
              <a:rPr lang="en-GB" dirty="0" smtClean="0"/>
              <a:t>Monte Carlo method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4000" y="2362200"/>
            <a:ext cx="6208200" cy="1669951"/>
          </a:xfrm>
          <a:solidFill>
            <a:srgbClr val="CCCCFF"/>
          </a:solidFill>
        </p:spPr>
        <p:txBody>
          <a:bodyPr/>
          <a:lstStyle/>
          <a:p>
            <a:pPr marL="0" indent="0" algn="ctr">
              <a:lnSpc>
                <a:spcPct val="150000"/>
              </a:lnSpc>
              <a:buNone/>
            </a:pPr>
            <a:r>
              <a:rPr lang="en-GB" sz="3200" dirty="0" smtClean="0"/>
              <a:t>Introduce by means of an example</a:t>
            </a:r>
            <a:endParaRPr lang="en-GB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>
              <a:lnSpc>
                <a:spcPts val="1200"/>
              </a:lnSpc>
            </a:pPr>
            <a:fld id="{F25965E0-7062-474C-8671-DB3A3CE669B0}" type="slidenum">
              <a:rPr lang="en-GB" smtClean="0">
                <a:solidFill>
                  <a:srgbClr val="005172"/>
                </a:solidFill>
              </a:rPr>
              <a:pPr algn="r">
                <a:lnSpc>
                  <a:spcPts val="1200"/>
                </a:lnSpc>
              </a:pPr>
              <a:t>9</a:t>
            </a:fld>
            <a:endParaRPr lang="en-GB" dirty="0">
              <a:solidFill>
                <a:srgbClr val="00517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5915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ageningen UR">
  <a:themeElements>
    <a:clrScheme name="Wageningen UR witte achtergrond">
      <a:dk1>
        <a:srgbClr val="005172"/>
      </a:dk1>
      <a:lt1>
        <a:srgbClr val="FFFFFF"/>
      </a:lt1>
      <a:dk2>
        <a:srgbClr val="34B233"/>
      </a:dk2>
      <a:lt2>
        <a:srgbClr val="005172"/>
      </a:lt2>
      <a:accent1>
        <a:srgbClr val="519FD7"/>
      </a:accent1>
      <a:accent2>
        <a:srgbClr val="A59D95"/>
      </a:accent2>
      <a:accent3>
        <a:srgbClr val="D5D2CA"/>
      </a:accent3>
      <a:accent4>
        <a:srgbClr val="FF7900"/>
      </a:accent4>
      <a:accent5>
        <a:srgbClr val="00549F"/>
      </a:accent5>
      <a:accent6>
        <a:srgbClr val="000000"/>
      </a:accent6>
      <a:hlink>
        <a:srgbClr val="00549F"/>
      </a:hlink>
      <a:folHlink>
        <a:srgbClr val="000000"/>
      </a:folHlink>
    </a:clrScheme>
    <a:fontScheme name="Wageningen UR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</a:spPr>
      <a:bodyPr rot="0" spcFirstLastPara="0" vertOverflow="overflow" horzOverflow="overflow" vert="horz" wrap="square" lIns="91440" tIns="45720" rIns="91440" bIns="72000" numCol="1" spcCol="0" rtlCol="0" fromWordArt="0" anchor="ctr" anchorCtr="0" forceAA="0" compatLnSpc="1">
        <a:prstTxWarp prst="textNoShape">
          <a:avLst/>
        </a:prstTxWarp>
        <a:spAutoFit/>
      </a:bodyPr>
      <a:lstStyle>
        <a:defPPr algn="ctr">
          <a:defRPr sz="1400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5875">
          <a:solidFill>
            <a:schemeClr val="bg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lnSpc>
            <a:spcPts val="1800"/>
          </a:lnSpc>
          <a:defRPr sz="1400" dirty="0" err="1" smtClean="0">
            <a:latin typeface="Verdana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3401</TotalTime>
  <Words>1176</Words>
  <Application>Microsoft Office PowerPoint</Application>
  <PresentationFormat>On-screen Show (4:3)</PresentationFormat>
  <Paragraphs>243</Paragraphs>
  <Slides>25</Slides>
  <Notes>14</Notes>
  <HiddenSlides>0</HiddenSlides>
  <MMClips>0</MMClips>
  <ScaleCrop>false</ScaleCrop>
  <HeadingPairs>
    <vt:vector size="6" baseType="variant">
      <vt:variant>
        <vt:lpstr>Theme</vt:lpstr>
      </vt:variant>
      <vt:variant>
        <vt:i4>2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Wageningen UR</vt:lpstr>
      <vt:lpstr>Custom Design</vt:lpstr>
      <vt:lpstr>Picture</vt:lpstr>
      <vt:lpstr>Figuur</vt:lpstr>
      <vt:lpstr>Introduction to uncertainty analysis in spatial environmental modelling</vt:lpstr>
      <vt:lpstr>Uncertainty propagation overview</vt:lpstr>
      <vt:lpstr>Environmental data vary in space</vt:lpstr>
      <vt:lpstr>Deriving maps is encumbered with error</vt:lpstr>
      <vt:lpstr>PowerPoint Presentation</vt:lpstr>
      <vt:lpstr>Uncertainty propagation analysis involves three steps:</vt:lpstr>
      <vt:lpstr>DEFINE and IDENTIFY a (statistical) uncertainty model</vt:lpstr>
      <vt:lpstr>Performing the actual UNCERTAINTY PROPAGATION ANALYSIS</vt:lpstr>
      <vt:lpstr>Monte Carlo method</vt:lpstr>
      <vt:lpstr>Example: computing slope from DEM for a 2 by 2.5 area in the Austrian Alps</vt:lpstr>
      <vt:lpstr>Slope map computed from the DEM (percent):</vt:lpstr>
      <vt:lpstr>PowerPoint Presentation</vt:lpstr>
      <vt:lpstr>Realisations of uncertain DEM:</vt:lpstr>
      <vt:lpstr>Corresponding slope maps:</vt:lpstr>
      <vt:lpstr>Histograms capture uncertainty in slope:</vt:lpstr>
      <vt:lpstr>Monte Carlo algorithm:</vt:lpstr>
      <vt:lpstr>Performing the actual UNCERTAINTY PROPAGATION ANALYSIS</vt:lpstr>
      <vt:lpstr>Monte Carlo method with spatial inputs</vt:lpstr>
      <vt:lpstr>PowerPoint Presentation</vt:lpstr>
      <vt:lpstr>R package spup - motivation</vt:lpstr>
      <vt:lpstr>R package spup – underlying methodology</vt:lpstr>
      <vt:lpstr>R package spup - functionality</vt:lpstr>
      <vt:lpstr>Computer exercise – calculating slope from DEM</vt:lpstr>
      <vt:lpstr>Computer exercise – calculating slope from DEM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Martin Brinkman</dc:creator>
  <cp:lastModifiedBy>Sawicka, Kasia</cp:lastModifiedBy>
  <cp:revision>426</cp:revision>
  <dcterms:created xsi:type="dcterms:W3CDTF">2011-09-29T08:30:03Z</dcterms:created>
  <dcterms:modified xsi:type="dcterms:W3CDTF">2017-04-20T13:01:51Z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o_Template">
    <vt:lpwstr>WHUK.pptx</vt:lpwstr>
  </property>
</Properties>
</file>